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entury Gothic" panose="020B0502020202020204" pitchFamily="34" charset="0"/>
      <p:regular r:id="rId25"/>
      <p:bold r:id="rId26"/>
      <p:italic r:id="rId27"/>
      <p:boldItalic r:id="rId28"/>
    </p:embeddedFont>
    <p:embeddedFont>
      <p:font typeface="Nunito" pitchFamily="2" charset="77"/>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Source Serif Pro" panose="02040603050405020204"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3289BC-57F6-4233-A81F-4708A9E17D41}">
  <a:tblStyle styleId="{7D3289BC-57F6-4233-A81F-4708A9E17D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137" d="100"/>
          <a:sy n="137" d="100"/>
        </p:scale>
        <p:origin x="9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b87881a529_7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1b87881a529_7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b38db0db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b38db0db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ba3375a0f4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ba3375a0f4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ba3375a0f4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ba3375a0f4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ba3375a0f4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ba3375a0f4_0_8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ba3375a0f4_0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ba3375a0f4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ba3375a0f4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ba3375a0f4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ba3375a0f4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ba3375a0f4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ba3375a0f4_0_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ba3375a0f4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ba3375a0f4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ba3375a0f4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bb38db0db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bb38db0d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b87881a529_7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City is from Thailand country</a:t>
            </a:r>
            <a:endParaRPr/>
          </a:p>
        </p:txBody>
      </p:sp>
      <p:sp>
        <p:nvSpPr>
          <p:cNvPr id="99" name="Google Shape;99;g1b87881a529_7_1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a3375a0f4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ba3375a0f4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bbb1410f7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bbb1410f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bbb1410f7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bbb1410f7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bb38db0d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1bb38db0db6_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ba3375a0f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ba3375a0f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ba3375a0f4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ba3375a0f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ba3375a0f4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ba3375a0f4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ba3375a0f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ba3375a0f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a3375a0f4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a:p>
        </p:txBody>
      </p:sp>
      <p:sp>
        <p:nvSpPr>
          <p:cNvPr id="152" name="Google Shape;152;g1ba3375a0f4_0_8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b87881a529_7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b87881a529_7_1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944694" y="468083"/>
            <a:ext cx="6683700" cy="96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rgbClr val="262626"/>
              </a:buClr>
              <a:buSzPts val="14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83" name="Google Shape;83;p13"/>
          <p:cNvSpPr txBox="1">
            <a:spLocks noGrp="1"/>
          </p:cNvSpPr>
          <p:nvPr>
            <p:ph type="body" idx="1"/>
          </p:nvPr>
        </p:nvSpPr>
        <p:spPr>
          <a:xfrm>
            <a:off x="1941909" y="1600200"/>
            <a:ext cx="6686700" cy="2833200"/>
          </a:xfrm>
          <a:prstGeom prst="rect">
            <a:avLst/>
          </a:prstGeom>
          <a:noFill/>
          <a:ln>
            <a:noFill/>
          </a:ln>
        </p:spPr>
        <p:txBody>
          <a:bodyPr spcFirstLastPara="1" wrap="square" lIns="68575" tIns="34275" rIns="68575" bIns="34275" anchor="t" anchorCtr="0">
            <a:norm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84" name="Google Shape;84;p1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sldNum" idx="12"/>
          </p:nvPr>
        </p:nvSpPr>
        <p:spPr>
          <a:xfrm>
            <a:off x="398859" y="590837"/>
            <a:ext cx="5847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vbatushkov.bitbucket.io/log_of_calls.csv"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youtube.com/watch?v=zNUzkvptw8E&amp;list=PLqfPEK2RTgChcOZ6qHgSfwiBPCz2Bzdjh&amp;ab_channel=SatishCJ" TargetMode="External"/><Relationship Id="rId4" Type="http://schemas.openxmlformats.org/officeDocument/2006/relationships/hyperlink" Target="https://neo4j.com/blog/neo4j-call-detail-records-analyti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4"/>
          <p:cNvSpPr txBox="1"/>
          <p:nvPr/>
        </p:nvSpPr>
        <p:spPr>
          <a:xfrm>
            <a:off x="1364625" y="1771813"/>
            <a:ext cx="4199400" cy="65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672" b="1">
                <a:solidFill>
                  <a:srgbClr val="0000FF"/>
                </a:solidFill>
              </a:rPr>
              <a:t>PHONE CALL LOGS</a:t>
            </a:r>
            <a:endParaRPr sz="2672" b="1">
              <a:solidFill>
                <a:srgbClr val="0000FF"/>
              </a:solidFill>
            </a:endParaRPr>
          </a:p>
        </p:txBody>
      </p:sp>
      <p:sp>
        <p:nvSpPr>
          <p:cNvPr id="93" name="Google Shape;93;p14"/>
          <p:cNvSpPr txBox="1"/>
          <p:nvPr/>
        </p:nvSpPr>
        <p:spPr>
          <a:xfrm>
            <a:off x="1574550" y="2928650"/>
            <a:ext cx="3355800" cy="16320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GB" sz="8252" b="1" dirty="0"/>
              <a:t>Made by:</a:t>
            </a:r>
            <a:endParaRPr sz="8252" b="1" dirty="0">
              <a:solidFill>
                <a:srgbClr val="000000"/>
              </a:solidFill>
            </a:endParaRPr>
          </a:p>
          <a:p>
            <a:pPr marL="0" lvl="0" indent="0" algn="l" rtl="0">
              <a:spcBef>
                <a:spcPts val="0"/>
              </a:spcBef>
              <a:spcAft>
                <a:spcPts val="0"/>
              </a:spcAft>
              <a:buNone/>
            </a:pPr>
            <a:endParaRPr sz="3852" b="1" dirty="0">
              <a:solidFill>
                <a:srgbClr val="000000"/>
              </a:solidFill>
            </a:endParaRPr>
          </a:p>
          <a:p>
            <a:pPr marL="0" lvl="0" indent="0" algn="ctr" rtl="0">
              <a:spcBef>
                <a:spcPts val="0"/>
              </a:spcBef>
              <a:spcAft>
                <a:spcPts val="0"/>
              </a:spcAft>
              <a:buNone/>
            </a:pPr>
            <a:endParaRPr sz="2800" b="1" dirty="0">
              <a:solidFill>
                <a:srgbClr val="000000"/>
              </a:solidFill>
            </a:endParaRPr>
          </a:p>
          <a:p>
            <a:pPr marL="0" lvl="0" indent="0" algn="l" rtl="0">
              <a:spcBef>
                <a:spcPts val="0"/>
              </a:spcBef>
              <a:spcAft>
                <a:spcPts val="0"/>
              </a:spcAft>
              <a:buNone/>
            </a:pPr>
            <a:r>
              <a:rPr lang="en-GB" sz="6300" b="1" dirty="0">
                <a:solidFill>
                  <a:srgbClr val="000000"/>
                </a:solidFill>
              </a:rPr>
              <a:t>Rasika Gulhane</a:t>
            </a:r>
            <a:endParaRPr sz="6300" b="1" dirty="0">
              <a:solidFill>
                <a:srgbClr val="000000"/>
              </a:solidFill>
            </a:endParaRPr>
          </a:p>
          <a:p>
            <a:pPr marL="0" lvl="0" indent="0" algn="l" rtl="0">
              <a:lnSpc>
                <a:spcPct val="80000"/>
              </a:lnSpc>
              <a:spcBef>
                <a:spcPts val="0"/>
              </a:spcBef>
              <a:spcAft>
                <a:spcPts val="0"/>
              </a:spcAft>
              <a:buNone/>
            </a:pPr>
            <a:r>
              <a:rPr lang="en-GB" sz="1640" b="1" dirty="0">
                <a:solidFill>
                  <a:srgbClr val="FFFFFF"/>
                </a:solidFill>
                <a:latin typeface="Nunito"/>
                <a:ea typeface="Nunito"/>
                <a:cs typeface="Nunito"/>
                <a:sym typeface="Nunito"/>
              </a:rPr>
              <a:t>Group Member:</a:t>
            </a:r>
            <a:endParaRPr sz="1640" b="1" dirty="0">
              <a:solidFill>
                <a:srgbClr val="FFFFFF"/>
              </a:solidFill>
              <a:latin typeface="Nunito"/>
              <a:ea typeface="Nunito"/>
              <a:cs typeface="Nunito"/>
              <a:sym typeface="Nunito"/>
            </a:endParaRPr>
          </a:p>
          <a:p>
            <a:pPr marL="0" lvl="0" indent="0" algn="l" rtl="0">
              <a:lnSpc>
                <a:spcPct val="80000"/>
              </a:lnSpc>
              <a:spcBef>
                <a:spcPts val="0"/>
              </a:spcBef>
              <a:spcAft>
                <a:spcPts val="0"/>
              </a:spcAft>
              <a:buNone/>
            </a:pPr>
            <a:endParaRPr sz="1640" b="1" dirty="0">
              <a:solidFill>
                <a:srgbClr val="FFFFFF"/>
              </a:solidFill>
              <a:latin typeface="Nunito"/>
              <a:ea typeface="Nunito"/>
              <a:cs typeface="Nunito"/>
              <a:sym typeface="Nunito"/>
            </a:endParaRPr>
          </a:p>
          <a:p>
            <a:pPr marL="0" lvl="0" indent="0" algn="l" rtl="0">
              <a:lnSpc>
                <a:spcPct val="80000"/>
              </a:lnSpc>
              <a:spcBef>
                <a:spcPts val="0"/>
              </a:spcBef>
              <a:spcAft>
                <a:spcPts val="0"/>
              </a:spcAft>
              <a:buNone/>
            </a:pPr>
            <a:r>
              <a:rPr lang="en-GB" sz="1640" b="1" dirty="0">
                <a:solidFill>
                  <a:srgbClr val="FFFFFF"/>
                </a:solidFill>
                <a:latin typeface="Nunito"/>
                <a:ea typeface="Nunito"/>
                <a:cs typeface="Nunito"/>
                <a:sym typeface="Nunito"/>
              </a:rPr>
              <a:t>Rasika Sanjay Gulhane</a:t>
            </a:r>
            <a:endParaRPr sz="1640" b="1" dirty="0">
              <a:solidFill>
                <a:srgbClr val="FFFFFF"/>
              </a:solidFill>
              <a:latin typeface="Nunito"/>
              <a:ea typeface="Nunito"/>
              <a:cs typeface="Nunito"/>
              <a:sym typeface="Nunito"/>
            </a:endParaRPr>
          </a:p>
          <a:p>
            <a:pPr marL="0" lvl="0" indent="0" algn="l" rtl="0">
              <a:lnSpc>
                <a:spcPct val="80000"/>
              </a:lnSpc>
              <a:spcBef>
                <a:spcPts val="0"/>
              </a:spcBef>
              <a:spcAft>
                <a:spcPts val="0"/>
              </a:spcAft>
              <a:buNone/>
            </a:pPr>
            <a:r>
              <a:rPr lang="en-GB" sz="1640" b="1" dirty="0">
                <a:solidFill>
                  <a:srgbClr val="FFFFFF"/>
                </a:solidFill>
                <a:latin typeface="Nunito"/>
                <a:ea typeface="Nunito"/>
                <a:cs typeface="Nunito"/>
                <a:sym typeface="Nunito"/>
              </a:rPr>
              <a:t>Tirth Bhat</a:t>
            </a:r>
            <a:endParaRPr sz="6300" b="1" dirty="0">
              <a:solidFill>
                <a:srgbClr val="000000"/>
              </a:solidFill>
            </a:endParaRPr>
          </a:p>
          <a:p>
            <a:pPr marL="0" lvl="0" indent="0" algn="ctr" rtl="0">
              <a:spcBef>
                <a:spcPts val="0"/>
              </a:spcBef>
              <a:spcAft>
                <a:spcPts val="0"/>
              </a:spcAft>
              <a:buNone/>
            </a:pPr>
            <a:endParaRPr sz="2800" dirty="0">
              <a:solidFill>
                <a:srgbClr val="595959"/>
              </a:solidFill>
            </a:endParaRPr>
          </a:p>
        </p:txBody>
      </p:sp>
      <p:sp>
        <p:nvSpPr>
          <p:cNvPr id="94" name="Google Shape;94;p14"/>
          <p:cNvSpPr txBox="1"/>
          <p:nvPr/>
        </p:nvSpPr>
        <p:spPr>
          <a:xfrm>
            <a:off x="235325" y="52475"/>
            <a:ext cx="83595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300" b="1">
                <a:solidFill>
                  <a:srgbClr val="595959"/>
                </a:solidFill>
              </a:rPr>
              <a:t>   Scalable         Databases: Final Project</a:t>
            </a:r>
            <a:endParaRPr sz="3300" b="1">
              <a:solidFill>
                <a:srgbClr val="595959"/>
              </a:solidFill>
            </a:endParaRPr>
          </a:p>
          <a:p>
            <a:pPr marL="0" lvl="0" indent="0" algn="l" rtl="0">
              <a:spcBef>
                <a:spcPts val="0"/>
              </a:spcBef>
              <a:spcAft>
                <a:spcPts val="0"/>
              </a:spcAft>
              <a:buNone/>
            </a:pPr>
            <a:endParaRPr sz="3400"/>
          </a:p>
        </p:txBody>
      </p:sp>
      <p:sp>
        <p:nvSpPr>
          <p:cNvPr id="95" name="Google Shape;95;p14"/>
          <p:cNvSpPr txBox="1"/>
          <p:nvPr/>
        </p:nvSpPr>
        <p:spPr>
          <a:xfrm>
            <a:off x="3832400" y="4116850"/>
            <a:ext cx="2297400" cy="9258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2000" b="1"/>
              <a:t>     Guided By:</a:t>
            </a:r>
            <a:endParaRPr sz="2000" b="1"/>
          </a:p>
          <a:p>
            <a:pPr marL="0" lvl="0" indent="0" algn="l" rtl="0">
              <a:spcBef>
                <a:spcPts val="0"/>
              </a:spcBef>
              <a:spcAft>
                <a:spcPts val="0"/>
              </a:spcAft>
              <a:buNone/>
            </a:pPr>
            <a:endParaRPr sz="1600" b="1"/>
          </a:p>
          <a:p>
            <a:pPr marL="0" lvl="0" indent="0" algn="l" rtl="0">
              <a:spcBef>
                <a:spcPts val="0"/>
              </a:spcBef>
              <a:spcAft>
                <a:spcPts val="0"/>
              </a:spcAft>
              <a:buNone/>
            </a:pPr>
            <a:r>
              <a:rPr lang="en-GB" sz="1500" b="1"/>
              <a:t>        Prof. Kaleema</a:t>
            </a:r>
            <a:endParaRPr sz="1500" b="1"/>
          </a:p>
        </p:txBody>
      </p:sp>
      <p:pic>
        <p:nvPicPr>
          <p:cNvPr id="96" name="Google Shape;96;p14"/>
          <p:cNvPicPr preferRelativeResize="0"/>
          <p:nvPr/>
        </p:nvPicPr>
        <p:blipFill>
          <a:blip r:embed="rId4">
            <a:alphaModFix/>
          </a:blip>
          <a:stretch>
            <a:fillRect/>
          </a:stretch>
        </p:blipFill>
        <p:spPr>
          <a:xfrm>
            <a:off x="5101150" y="835424"/>
            <a:ext cx="1936150" cy="68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 </a:t>
            </a:r>
            <a:endParaRPr/>
          </a:p>
        </p:txBody>
      </p:sp>
      <p:pic>
        <p:nvPicPr>
          <p:cNvPr id="173" name="Google Shape;173;p23"/>
          <p:cNvPicPr preferRelativeResize="0"/>
          <p:nvPr/>
        </p:nvPicPr>
        <p:blipFill rotWithShape="1">
          <a:blip r:embed="rId3">
            <a:alphaModFix/>
          </a:blip>
          <a:srcRect l="5510" r="-5510" b="9559"/>
          <a:stretch/>
        </p:blipFill>
        <p:spPr>
          <a:xfrm>
            <a:off x="1233600" y="63000"/>
            <a:ext cx="5148549" cy="2781675"/>
          </a:xfrm>
          <a:prstGeom prst="rect">
            <a:avLst/>
          </a:prstGeom>
          <a:noFill/>
          <a:ln>
            <a:noFill/>
          </a:ln>
        </p:spPr>
      </p:pic>
      <p:pic>
        <p:nvPicPr>
          <p:cNvPr id="174" name="Google Shape;174;p23"/>
          <p:cNvPicPr preferRelativeResize="0"/>
          <p:nvPr/>
        </p:nvPicPr>
        <p:blipFill rotWithShape="1">
          <a:blip r:embed="rId4">
            <a:alphaModFix/>
          </a:blip>
          <a:srcRect r="28494"/>
          <a:stretch/>
        </p:blipFill>
        <p:spPr>
          <a:xfrm>
            <a:off x="4366725" y="2340800"/>
            <a:ext cx="3873375" cy="2461350"/>
          </a:xfrm>
          <a:prstGeom prst="rect">
            <a:avLst/>
          </a:prstGeom>
          <a:noFill/>
          <a:ln>
            <a:noFill/>
          </a:ln>
        </p:spPr>
      </p:pic>
      <p:pic>
        <p:nvPicPr>
          <p:cNvPr id="175" name="Google Shape;175;p23"/>
          <p:cNvPicPr preferRelativeResize="0"/>
          <p:nvPr/>
        </p:nvPicPr>
        <p:blipFill>
          <a:blip r:embed="rId5">
            <a:alphaModFix/>
          </a:blip>
          <a:stretch>
            <a:fillRect/>
          </a:stretch>
        </p:blipFill>
        <p:spPr>
          <a:xfrm>
            <a:off x="7149350" y="69475"/>
            <a:ext cx="1916200" cy="82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1829219" y="350908"/>
            <a:ext cx="6683700" cy="960600"/>
          </a:xfrm>
          <a:prstGeom prst="rect">
            <a:avLst/>
          </a:prstGeom>
        </p:spPr>
        <p:txBody>
          <a:bodyPr spcFirstLastPara="1" wrap="square" lIns="68575" tIns="34275" rIns="68575" bIns="34275" anchor="t" anchorCtr="0">
            <a:normAutofit fontScale="90000"/>
          </a:bodyPr>
          <a:lstStyle/>
          <a:p>
            <a:pPr marL="0" lvl="0" indent="0" algn="l" rtl="0">
              <a:spcBef>
                <a:spcPts val="0"/>
              </a:spcBef>
              <a:spcAft>
                <a:spcPts val="0"/>
              </a:spcAft>
              <a:buNone/>
            </a:pPr>
            <a:r>
              <a:rPr lang="en-GB"/>
              <a:t>               </a:t>
            </a:r>
            <a:endParaRPr/>
          </a:p>
          <a:p>
            <a:pPr marL="0" lvl="0" indent="0" algn="l" rtl="0">
              <a:spcBef>
                <a:spcPts val="0"/>
              </a:spcBef>
              <a:spcAft>
                <a:spcPts val="0"/>
              </a:spcAft>
              <a:buNone/>
            </a:pPr>
            <a:endParaRPr/>
          </a:p>
        </p:txBody>
      </p:sp>
      <p:sp>
        <p:nvSpPr>
          <p:cNvPr id="181" name="Google Shape;181;p24"/>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        </a:t>
            </a:r>
            <a:endParaRPr/>
          </a:p>
        </p:txBody>
      </p:sp>
      <p:pic>
        <p:nvPicPr>
          <p:cNvPr id="182" name="Google Shape;182;p24"/>
          <p:cNvPicPr preferRelativeResize="0"/>
          <p:nvPr/>
        </p:nvPicPr>
        <p:blipFill>
          <a:blip r:embed="rId3">
            <a:alphaModFix/>
          </a:blip>
          <a:stretch>
            <a:fillRect/>
          </a:stretch>
        </p:blipFill>
        <p:spPr>
          <a:xfrm>
            <a:off x="7160575" y="58275"/>
            <a:ext cx="1916200" cy="827000"/>
          </a:xfrm>
          <a:prstGeom prst="rect">
            <a:avLst/>
          </a:prstGeom>
          <a:noFill/>
          <a:ln>
            <a:noFill/>
          </a:ln>
        </p:spPr>
      </p:pic>
      <p:sp>
        <p:nvSpPr>
          <p:cNvPr id="183" name="Google Shape;183;p24"/>
          <p:cNvSpPr txBox="1">
            <a:spLocks noGrp="1"/>
          </p:cNvSpPr>
          <p:nvPr>
            <p:ph type="title"/>
          </p:nvPr>
        </p:nvSpPr>
        <p:spPr>
          <a:xfrm>
            <a:off x="925250" y="1021725"/>
            <a:ext cx="3104100" cy="6558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GB"/>
              <a:t>Domain Model</a:t>
            </a:r>
            <a:endParaRPr/>
          </a:p>
        </p:txBody>
      </p:sp>
      <p:sp>
        <p:nvSpPr>
          <p:cNvPr id="184" name="Google Shape;184;p24"/>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5" name="Google Shape;185;p24"/>
          <p:cNvSpPr txBox="1">
            <a:spLocks noGrp="1"/>
          </p:cNvSpPr>
          <p:nvPr>
            <p:ph type="body" idx="1"/>
          </p:nvPr>
        </p:nvSpPr>
        <p:spPr>
          <a:xfrm>
            <a:off x="486925" y="1490575"/>
            <a:ext cx="3344400" cy="2928900"/>
          </a:xfrm>
          <a:prstGeom prst="rect">
            <a:avLst/>
          </a:prstGeom>
          <a:noFill/>
          <a:ln>
            <a:noFill/>
          </a:ln>
        </p:spPr>
        <p:txBody>
          <a:bodyPr spcFirstLastPara="1" wrap="square" lIns="68575" tIns="34275" rIns="68575" bIns="34275" anchor="t" anchorCtr="0">
            <a:normAutofit fontScale="92500" lnSpcReduction="10000"/>
          </a:bodyPr>
          <a:lstStyle/>
          <a:p>
            <a:pPr marL="254000" lvl="0" indent="0" algn="l" rtl="0">
              <a:spcBef>
                <a:spcPts val="0"/>
              </a:spcBef>
              <a:spcAft>
                <a:spcPts val="0"/>
              </a:spcAft>
              <a:buNone/>
            </a:pPr>
            <a:endParaRPr/>
          </a:p>
          <a:p>
            <a:pPr marL="254000" lvl="0" indent="-247332" algn="l" rtl="0">
              <a:spcBef>
                <a:spcPts val="0"/>
              </a:spcBef>
              <a:spcAft>
                <a:spcPts val="0"/>
              </a:spcAft>
              <a:buClr>
                <a:srgbClr val="0097FF"/>
              </a:buClr>
              <a:buSzPct val="77777"/>
              <a:buChar char="●"/>
            </a:pPr>
            <a:r>
              <a:rPr lang="en-GB"/>
              <a:t>This graph gives us insight of three simple things.</a:t>
            </a:r>
            <a:endParaRPr/>
          </a:p>
          <a:p>
            <a:pPr marL="254000" lvl="0" indent="-247332" algn="l" rtl="0">
              <a:spcBef>
                <a:spcPts val="800"/>
              </a:spcBef>
              <a:spcAft>
                <a:spcPts val="0"/>
              </a:spcAft>
              <a:buClr>
                <a:srgbClr val="0097FF"/>
              </a:buClr>
              <a:buSzPct val="77777"/>
              <a:buChar char="●"/>
            </a:pPr>
            <a:r>
              <a:rPr lang="en-GB"/>
              <a:t>There are some person who are from some cities.</a:t>
            </a:r>
            <a:endParaRPr/>
          </a:p>
          <a:p>
            <a:pPr marL="254000" lvl="0" indent="-247332" algn="l" rtl="0">
              <a:spcBef>
                <a:spcPts val="800"/>
              </a:spcBef>
              <a:spcAft>
                <a:spcPts val="0"/>
              </a:spcAft>
              <a:buClr>
                <a:srgbClr val="0097FF"/>
              </a:buClr>
              <a:buSzPct val="77777"/>
              <a:buChar char="●"/>
            </a:pPr>
            <a:r>
              <a:rPr lang="en-GB"/>
              <a:t>And who calls and receives calls from other persons.</a:t>
            </a:r>
            <a:endParaRPr/>
          </a:p>
          <a:p>
            <a:pPr marL="254000" lvl="0" indent="-247332" algn="l" rtl="0">
              <a:spcBef>
                <a:spcPts val="800"/>
              </a:spcBef>
              <a:spcAft>
                <a:spcPts val="0"/>
              </a:spcAft>
              <a:buSzPct val="77777"/>
              <a:buChar char="●"/>
            </a:pPr>
            <a:r>
              <a:rPr lang="en-GB"/>
              <a:t>From given call timestamp duration time is also retrieved</a:t>
            </a:r>
            <a:endParaRPr/>
          </a:p>
        </p:txBody>
      </p:sp>
      <p:pic>
        <p:nvPicPr>
          <p:cNvPr id="186" name="Google Shape;186;p24" descr="A screenshot of a computer&#10;&#10;Description automatically generated with low confidence"/>
          <p:cNvPicPr preferRelativeResize="0"/>
          <p:nvPr/>
        </p:nvPicPr>
        <p:blipFill rotWithShape="1">
          <a:blip r:embed="rId4">
            <a:alphaModFix/>
          </a:blip>
          <a:srcRect l="14467" r="17579"/>
          <a:stretch/>
        </p:blipFill>
        <p:spPr>
          <a:xfrm>
            <a:off x="4556825" y="350900"/>
            <a:ext cx="4587174" cy="4501251"/>
          </a:xfrm>
          <a:prstGeom prst="rect">
            <a:avLst/>
          </a:prstGeom>
          <a:noFill/>
          <a:ln>
            <a:noFill/>
          </a:ln>
        </p:spPr>
      </p:pic>
      <p:pic>
        <p:nvPicPr>
          <p:cNvPr id="187" name="Google Shape;187;p24"/>
          <p:cNvPicPr preferRelativeResize="0"/>
          <p:nvPr/>
        </p:nvPicPr>
        <p:blipFill>
          <a:blip r:embed="rId3">
            <a:alphaModFix/>
          </a:blip>
          <a:stretch>
            <a:fillRect/>
          </a:stretch>
        </p:blipFill>
        <p:spPr>
          <a:xfrm>
            <a:off x="7182975" y="0"/>
            <a:ext cx="1916200" cy="82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2729200" y="468075"/>
            <a:ext cx="5899200" cy="428400"/>
          </a:xfrm>
          <a:prstGeom prst="rect">
            <a:avLst/>
          </a:prstGeom>
        </p:spPr>
        <p:txBody>
          <a:bodyPr spcFirstLastPara="1" wrap="square" lIns="68575" tIns="34275" rIns="68575" bIns="34275" anchor="t" anchorCtr="0">
            <a:normAutofit fontScale="90000"/>
          </a:bodyPr>
          <a:lstStyle/>
          <a:p>
            <a:pPr marL="0" lvl="0" indent="0" algn="l" rtl="0">
              <a:spcBef>
                <a:spcPts val="0"/>
              </a:spcBef>
              <a:spcAft>
                <a:spcPts val="0"/>
              </a:spcAft>
              <a:buNone/>
            </a:pPr>
            <a:r>
              <a:rPr lang="en-GB"/>
              <a:t>  </a:t>
            </a:r>
            <a:r>
              <a:rPr lang="en-GB" b="1"/>
              <a:t>Queries</a:t>
            </a:r>
            <a:r>
              <a:rPr lang="en-GB"/>
              <a:t>:</a:t>
            </a:r>
            <a:endParaRPr/>
          </a:p>
        </p:txBody>
      </p:sp>
      <p:sp>
        <p:nvSpPr>
          <p:cNvPr id="193" name="Google Shape;193;p25"/>
          <p:cNvSpPr txBox="1">
            <a:spLocks noGrp="1"/>
          </p:cNvSpPr>
          <p:nvPr>
            <p:ph type="body" idx="1"/>
          </p:nvPr>
        </p:nvSpPr>
        <p:spPr>
          <a:xfrm>
            <a:off x="739600" y="2902325"/>
            <a:ext cx="2241300" cy="1456800"/>
          </a:xfrm>
          <a:prstGeom prst="rect">
            <a:avLst/>
          </a:prstGeom>
        </p:spPr>
        <p:txBody>
          <a:bodyPr spcFirstLastPara="1" wrap="square" lIns="68575" tIns="34275" rIns="68575" bIns="34275" anchor="t" anchorCtr="0">
            <a:normAutofit lnSpcReduction="10000"/>
          </a:bodyPr>
          <a:lstStyle/>
          <a:p>
            <a:pPr marL="0" lvl="0" indent="0" algn="l" rtl="0">
              <a:spcBef>
                <a:spcPts val="0"/>
              </a:spcBef>
              <a:spcAft>
                <a:spcPts val="0"/>
              </a:spcAft>
              <a:buNone/>
            </a:pPr>
            <a:r>
              <a:rPr lang="en-GB" sz="1400">
                <a:latin typeface="Arial"/>
                <a:ea typeface="Arial"/>
                <a:cs typeface="Arial"/>
                <a:sym typeface="Arial"/>
              </a:rPr>
              <a:t>-Relation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-Condition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-Aggregation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   count</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   max</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 </a:t>
            </a:r>
            <a:endParaRPr sz="1400">
              <a:latin typeface="Arial"/>
              <a:ea typeface="Arial"/>
              <a:cs typeface="Arial"/>
              <a:sym typeface="Arial"/>
            </a:endParaRPr>
          </a:p>
        </p:txBody>
      </p:sp>
      <p:sp>
        <p:nvSpPr>
          <p:cNvPr id="194" name="Google Shape;194;p25"/>
          <p:cNvSpPr txBox="1">
            <a:spLocks noGrp="1"/>
          </p:cNvSpPr>
          <p:nvPr>
            <p:ph type="title"/>
          </p:nvPr>
        </p:nvSpPr>
        <p:spPr>
          <a:xfrm>
            <a:off x="840450" y="963700"/>
            <a:ext cx="2384400" cy="5379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GB"/>
              <a:t>  Problem</a:t>
            </a:r>
            <a:endParaRPr/>
          </a:p>
        </p:txBody>
      </p:sp>
      <p:sp>
        <p:nvSpPr>
          <p:cNvPr id="195" name="Google Shape;195;p25"/>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6" name="Google Shape;196;p25"/>
          <p:cNvSpPr txBox="1">
            <a:spLocks noGrp="1"/>
          </p:cNvSpPr>
          <p:nvPr>
            <p:ph type="body" idx="1"/>
          </p:nvPr>
        </p:nvSpPr>
        <p:spPr>
          <a:xfrm>
            <a:off x="486925" y="1600200"/>
            <a:ext cx="2737800" cy="827100"/>
          </a:xfrm>
          <a:prstGeom prst="rect">
            <a:avLst/>
          </a:prstGeom>
          <a:noFill/>
          <a:ln>
            <a:noFill/>
          </a:ln>
        </p:spPr>
        <p:txBody>
          <a:bodyPr spcFirstLastPara="1" wrap="square" lIns="68575" tIns="34275" rIns="68575" bIns="34275" anchor="t" anchorCtr="0">
            <a:noAutofit/>
          </a:bodyPr>
          <a:lstStyle/>
          <a:p>
            <a:pPr marL="254000" lvl="0" indent="-251459" algn="l" rtl="0">
              <a:lnSpc>
                <a:spcPct val="105000"/>
              </a:lnSpc>
              <a:spcBef>
                <a:spcPts val="0"/>
              </a:spcBef>
              <a:spcAft>
                <a:spcPts val="0"/>
              </a:spcAft>
              <a:buSzPts val="1360"/>
              <a:buChar char="●"/>
            </a:pPr>
            <a:r>
              <a:rPr lang="en-GB" sz="1520">
                <a:latin typeface="Arial"/>
                <a:ea typeface="Arial"/>
                <a:cs typeface="Arial"/>
                <a:sym typeface="Arial"/>
              </a:rPr>
              <a:t>Find the total Outgoing calls made by Javier and Robert and show their highest duration of call</a:t>
            </a:r>
            <a:endParaRPr sz="1520">
              <a:latin typeface="Arial"/>
              <a:ea typeface="Arial"/>
              <a:cs typeface="Arial"/>
              <a:sym typeface="Arial"/>
            </a:endParaRPr>
          </a:p>
          <a:p>
            <a:pPr marL="254000" lvl="0" indent="0" algn="l" rtl="0">
              <a:lnSpc>
                <a:spcPct val="105000"/>
              </a:lnSpc>
              <a:spcBef>
                <a:spcPts val="0"/>
              </a:spcBef>
              <a:spcAft>
                <a:spcPts val="0"/>
              </a:spcAft>
              <a:buSzPts val="440"/>
              <a:buNone/>
            </a:pPr>
            <a:endParaRPr sz="1220">
              <a:latin typeface="Arial"/>
              <a:ea typeface="Arial"/>
              <a:cs typeface="Arial"/>
              <a:sym typeface="Arial"/>
            </a:endParaRPr>
          </a:p>
          <a:p>
            <a:pPr marL="0" lvl="0" indent="0" algn="l" rtl="0">
              <a:lnSpc>
                <a:spcPct val="105000"/>
              </a:lnSpc>
              <a:spcBef>
                <a:spcPts val="0"/>
              </a:spcBef>
              <a:spcAft>
                <a:spcPts val="0"/>
              </a:spcAft>
              <a:buSzPts val="440"/>
              <a:buNone/>
            </a:pPr>
            <a:endParaRPr sz="1020"/>
          </a:p>
        </p:txBody>
      </p:sp>
      <p:pic>
        <p:nvPicPr>
          <p:cNvPr id="197" name="Google Shape;197;p25"/>
          <p:cNvPicPr preferRelativeResize="0"/>
          <p:nvPr/>
        </p:nvPicPr>
        <p:blipFill rotWithShape="1">
          <a:blip r:embed="rId3">
            <a:alphaModFix/>
          </a:blip>
          <a:srcRect/>
          <a:stretch/>
        </p:blipFill>
        <p:spPr>
          <a:xfrm>
            <a:off x="3224625" y="1359295"/>
            <a:ext cx="5455224" cy="3199250"/>
          </a:xfrm>
          <a:prstGeom prst="rect">
            <a:avLst/>
          </a:prstGeom>
          <a:noFill/>
          <a:ln>
            <a:noFill/>
          </a:ln>
        </p:spPr>
      </p:pic>
      <p:pic>
        <p:nvPicPr>
          <p:cNvPr id="198" name="Google Shape;198;p25"/>
          <p:cNvPicPr preferRelativeResize="0"/>
          <p:nvPr/>
        </p:nvPicPr>
        <p:blipFill>
          <a:blip r:embed="rId4">
            <a:alphaModFix/>
          </a:blip>
          <a:stretch>
            <a:fillRect/>
          </a:stretch>
        </p:blipFill>
        <p:spPr>
          <a:xfrm>
            <a:off x="7227800" y="69475"/>
            <a:ext cx="1848975" cy="82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672350" y="918875"/>
            <a:ext cx="2552400" cy="6813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90000"/>
              <a:buFont typeface="Century Gothic"/>
              <a:buNone/>
            </a:pPr>
            <a:r>
              <a:rPr lang="en-GB"/>
              <a:t>  Problem</a:t>
            </a:r>
            <a:br>
              <a:rPr lang="en-GB"/>
            </a:br>
            <a:endParaRPr/>
          </a:p>
        </p:txBody>
      </p:sp>
      <p:sp>
        <p:nvSpPr>
          <p:cNvPr id="204" name="Google Shape;204;p26"/>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body" idx="1"/>
          </p:nvPr>
        </p:nvSpPr>
        <p:spPr>
          <a:xfrm>
            <a:off x="486919" y="1600200"/>
            <a:ext cx="2737800" cy="2819400"/>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SzPts val="1400"/>
              <a:buChar char="●"/>
            </a:pPr>
            <a:r>
              <a:rPr lang="en-GB" i="0" u="none" strike="noStrike">
                <a:latin typeface="Arial"/>
                <a:ea typeface="Arial"/>
                <a:cs typeface="Arial"/>
                <a:sym typeface="Arial"/>
              </a:rPr>
              <a:t>Showing a persons Natalia’s calls from Pattaya City details:</a:t>
            </a:r>
            <a:endParaRPr i="0" u="none" strike="noStrike">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GB" sz="1600">
                <a:latin typeface="Arial"/>
                <a:ea typeface="Arial"/>
                <a:cs typeface="Arial"/>
                <a:sym typeface="Arial"/>
              </a:rPr>
              <a:t>-Relation</a:t>
            </a:r>
            <a:endParaRPr sz="1600">
              <a:latin typeface="Arial"/>
              <a:ea typeface="Arial"/>
              <a:cs typeface="Arial"/>
              <a:sym typeface="Arial"/>
            </a:endParaRPr>
          </a:p>
          <a:p>
            <a:pPr marL="0" lvl="0" indent="0" algn="l" rtl="0">
              <a:spcBef>
                <a:spcPts val="0"/>
              </a:spcBef>
              <a:spcAft>
                <a:spcPts val="0"/>
              </a:spcAft>
              <a:buNone/>
            </a:pPr>
            <a:r>
              <a:rPr lang="en-GB" sz="1600">
                <a:latin typeface="Arial"/>
                <a:ea typeface="Arial"/>
                <a:cs typeface="Arial"/>
                <a:sym typeface="Arial"/>
              </a:rPr>
              <a:t>-Condition</a:t>
            </a:r>
            <a:endParaRPr sz="1600">
              <a:latin typeface="Arial"/>
              <a:ea typeface="Arial"/>
              <a:cs typeface="Arial"/>
              <a:sym typeface="Arial"/>
            </a:endParaRPr>
          </a:p>
          <a:p>
            <a:pPr marL="0" lvl="0" indent="0" algn="l" rtl="0">
              <a:spcBef>
                <a:spcPts val="0"/>
              </a:spcBef>
              <a:spcAft>
                <a:spcPts val="0"/>
              </a:spcAft>
              <a:buNone/>
            </a:pPr>
            <a:r>
              <a:rPr lang="en-GB" sz="1600">
                <a:latin typeface="Arial"/>
                <a:ea typeface="Arial"/>
                <a:cs typeface="Arial"/>
                <a:sym typeface="Arial"/>
              </a:rPr>
              <a:t>-Details </a:t>
            </a:r>
            <a:endParaRPr sz="1600">
              <a:latin typeface="Arial"/>
              <a:ea typeface="Arial"/>
              <a:cs typeface="Arial"/>
              <a:sym typeface="Arial"/>
            </a:endParaRPr>
          </a:p>
        </p:txBody>
      </p:sp>
      <p:pic>
        <p:nvPicPr>
          <p:cNvPr id="206" name="Google Shape;206;p26"/>
          <p:cNvPicPr preferRelativeResize="0"/>
          <p:nvPr/>
        </p:nvPicPr>
        <p:blipFill rotWithShape="1">
          <a:blip r:embed="rId3">
            <a:alphaModFix/>
          </a:blip>
          <a:srcRect/>
          <a:stretch/>
        </p:blipFill>
        <p:spPr>
          <a:xfrm>
            <a:off x="3464650" y="1061300"/>
            <a:ext cx="5215200" cy="3600350"/>
          </a:xfrm>
          <a:prstGeom prst="rect">
            <a:avLst/>
          </a:prstGeom>
          <a:noFill/>
          <a:ln>
            <a:noFill/>
          </a:ln>
        </p:spPr>
      </p:pic>
      <p:pic>
        <p:nvPicPr>
          <p:cNvPr id="207" name="Google Shape;207;p26"/>
          <p:cNvPicPr preferRelativeResize="0"/>
          <p:nvPr/>
        </p:nvPicPr>
        <p:blipFill>
          <a:blip r:embed="rId4">
            <a:alphaModFix/>
          </a:blip>
          <a:stretch>
            <a:fillRect/>
          </a:stretch>
        </p:blipFill>
        <p:spPr>
          <a:xfrm>
            <a:off x="7149350" y="47050"/>
            <a:ext cx="1905000" cy="82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1944720" y="468076"/>
            <a:ext cx="3747900" cy="417300"/>
          </a:xfrm>
          <a:prstGeom prst="rect">
            <a:avLst/>
          </a:prstGeom>
        </p:spPr>
        <p:txBody>
          <a:bodyPr spcFirstLastPara="1" wrap="square" lIns="68575" tIns="34275" rIns="68575" bIns="34275" anchor="t" anchorCtr="0">
            <a:normAutofit fontScale="90000"/>
          </a:bodyPr>
          <a:lstStyle/>
          <a:p>
            <a:pPr marL="0" lvl="0" indent="0" algn="l" rtl="0">
              <a:spcBef>
                <a:spcPts val="0"/>
              </a:spcBef>
              <a:spcAft>
                <a:spcPts val="0"/>
              </a:spcAft>
              <a:buNone/>
            </a:pPr>
            <a:r>
              <a:rPr lang="en-GB"/>
              <a:t>  </a:t>
            </a:r>
            <a:endParaRPr/>
          </a:p>
        </p:txBody>
      </p:sp>
      <p:sp>
        <p:nvSpPr>
          <p:cNvPr id="213" name="Google Shape;213;p27"/>
          <p:cNvSpPr txBox="1">
            <a:spLocks noGrp="1"/>
          </p:cNvSpPr>
          <p:nvPr>
            <p:ph type="body" idx="1"/>
          </p:nvPr>
        </p:nvSpPr>
        <p:spPr>
          <a:xfrm>
            <a:off x="773200" y="2989725"/>
            <a:ext cx="2367900" cy="17370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sz="1400">
                <a:latin typeface="Arial"/>
                <a:ea typeface="Arial"/>
                <a:cs typeface="Arial"/>
                <a:sym typeface="Arial"/>
              </a:rPr>
              <a:t>-Relation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-Condition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-Aggregation</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   count</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 Sequence</a:t>
            </a:r>
            <a:endParaRPr sz="1400">
              <a:latin typeface="Arial"/>
              <a:ea typeface="Arial"/>
              <a:cs typeface="Arial"/>
              <a:sym typeface="Arial"/>
            </a:endParaRPr>
          </a:p>
          <a:p>
            <a:pPr marL="0" lvl="0" indent="0" algn="l" rtl="0">
              <a:spcBef>
                <a:spcPts val="0"/>
              </a:spcBef>
              <a:spcAft>
                <a:spcPts val="0"/>
              </a:spcAft>
              <a:buNone/>
            </a:pPr>
            <a:r>
              <a:rPr lang="en-GB" sz="1400">
                <a:latin typeface="Arial"/>
                <a:ea typeface="Arial"/>
                <a:cs typeface="Arial"/>
                <a:sym typeface="Arial"/>
              </a:rPr>
              <a:t>-Data Limit</a:t>
            </a:r>
            <a:endParaRPr sz="1400">
              <a:latin typeface="Arial"/>
              <a:ea typeface="Arial"/>
              <a:cs typeface="Arial"/>
              <a:sym typeface="Arial"/>
            </a:endParaRPr>
          </a:p>
        </p:txBody>
      </p:sp>
      <p:sp>
        <p:nvSpPr>
          <p:cNvPr id="214" name="Google Shape;214;p27"/>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body" idx="1"/>
          </p:nvPr>
        </p:nvSpPr>
        <p:spPr>
          <a:xfrm>
            <a:off x="486925" y="1600200"/>
            <a:ext cx="2737800" cy="1380600"/>
          </a:xfrm>
          <a:prstGeom prst="rect">
            <a:avLst/>
          </a:prstGeom>
          <a:noFill/>
          <a:ln>
            <a:noFill/>
          </a:ln>
        </p:spPr>
        <p:txBody>
          <a:bodyPr spcFirstLastPara="1" wrap="square" lIns="68575" tIns="34275" rIns="68575" bIns="34275" anchor="t" anchorCtr="0">
            <a:normAutofit fontScale="32500" lnSpcReduction="20000"/>
          </a:bodyPr>
          <a:lstStyle/>
          <a:p>
            <a:pPr marL="254000" lvl="0" indent="-254266" algn="l" rtl="0">
              <a:spcBef>
                <a:spcPts val="0"/>
              </a:spcBef>
              <a:spcAft>
                <a:spcPts val="0"/>
              </a:spcAft>
              <a:buSzPct val="91526"/>
              <a:buChar char="●"/>
            </a:pPr>
            <a:r>
              <a:rPr lang="en-GB" sz="4720" i="0" u="none" strike="noStrike">
                <a:latin typeface="Arial"/>
                <a:ea typeface="Arial"/>
                <a:cs typeface="Arial"/>
                <a:sym typeface="Arial"/>
              </a:rPr>
              <a:t>Print the name of the person starting with a letter R and total incoming calls counts made by them arranged in Desc.</a:t>
            </a:r>
            <a:endParaRPr sz="4720"/>
          </a:p>
          <a:p>
            <a:pPr marL="254000" lvl="0" indent="-165100" algn="l" rtl="0">
              <a:spcBef>
                <a:spcPts val="800"/>
              </a:spcBef>
              <a:spcAft>
                <a:spcPts val="0"/>
              </a:spcAft>
              <a:buSzPct val="77777"/>
              <a:buNone/>
            </a:pPr>
            <a:endParaRPr/>
          </a:p>
        </p:txBody>
      </p:sp>
      <p:pic>
        <p:nvPicPr>
          <p:cNvPr id="216" name="Google Shape;216;p27"/>
          <p:cNvPicPr preferRelativeResize="0"/>
          <p:nvPr/>
        </p:nvPicPr>
        <p:blipFill rotWithShape="1">
          <a:blip r:embed="rId3">
            <a:alphaModFix/>
          </a:blip>
          <a:srcRect/>
          <a:stretch/>
        </p:blipFill>
        <p:spPr>
          <a:xfrm>
            <a:off x="3464650" y="1106952"/>
            <a:ext cx="5215200" cy="3173700"/>
          </a:xfrm>
          <a:prstGeom prst="rect">
            <a:avLst/>
          </a:prstGeom>
          <a:noFill/>
          <a:ln>
            <a:noFill/>
          </a:ln>
        </p:spPr>
      </p:pic>
      <p:pic>
        <p:nvPicPr>
          <p:cNvPr id="217" name="Google Shape;217;p27"/>
          <p:cNvPicPr preferRelativeResize="0"/>
          <p:nvPr/>
        </p:nvPicPr>
        <p:blipFill>
          <a:blip r:embed="rId4">
            <a:alphaModFix/>
          </a:blip>
          <a:stretch>
            <a:fillRect/>
          </a:stretch>
        </p:blipFill>
        <p:spPr>
          <a:xfrm>
            <a:off x="7227800" y="58275"/>
            <a:ext cx="1916200" cy="827000"/>
          </a:xfrm>
          <a:prstGeom prst="rect">
            <a:avLst/>
          </a:prstGeom>
          <a:noFill/>
          <a:ln>
            <a:noFill/>
          </a:ln>
        </p:spPr>
      </p:pic>
      <p:sp>
        <p:nvSpPr>
          <p:cNvPr id="218" name="Google Shape;218;p27"/>
          <p:cNvSpPr txBox="1"/>
          <p:nvPr/>
        </p:nvSpPr>
        <p:spPr>
          <a:xfrm>
            <a:off x="843700" y="941300"/>
            <a:ext cx="222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1"/>
                </a:solidFill>
                <a:latin typeface="Roboto"/>
                <a:ea typeface="Roboto"/>
                <a:cs typeface="Roboto"/>
                <a:sym typeface="Roboto"/>
              </a:rPr>
              <a:t>Problem:</a:t>
            </a:r>
            <a:endParaRPr sz="30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 </a:t>
            </a:r>
            <a:endParaRPr/>
          </a:p>
        </p:txBody>
      </p:sp>
      <p:sp>
        <p:nvSpPr>
          <p:cNvPr id="224" name="Google Shape;224;p28"/>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 </a:t>
            </a:r>
            <a:endParaRPr/>
          </a:p>
        </p:txBody>
      </p:sp>
      <p:sp>
        <p:nvSpPr>
          <p:cNvPr id="225" name="Google Shape;225;p28"/>
          <p:cNvSpPr txBox="1">
            <a:spLocks noGrp="1"/>
          </p:cNvSpPr>
          <p:nvPr>
            <p:ph type="title"/>
          </p:nvPr>
        </p:nvSpPr>
        <p:spPr>
          <a:xfrm>
            <a:off x="739600" y="930075"/>
            <a:ext cx="2737800" cy="5940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GB"/>
              <a:t>  Problem</a:t>
            </a:r>
            <a:endParaRPr/>
          </a:p>
        </p:txBody>
      </p:sp>
      <p:sp>
        <p:nvSpPr>
          <p:cNvPr id="226" name="Google Shape;226;p28"/>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28"/>
          <p:cNvSpPr txBox="1">
            <a:spLocks noGrp="1"/>
          </p:cNvSpPr>
          <p:nvPr>
            <p:ph type="body" idx="1"/>
          </p:nvPr>
        </p:nvSpPr>
        <p:spPr>
          <a:xfrm>
            <a:off x="486925" y="1600200"/>
            <a:ext cx="2737800" cy="1795200"/>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SzPts val="1400"/>
              <a:buChar char="●"/>
            </a:pPr>
            <a:r>
              <a:rPr lang="en-GB" i="0" u="none" strike="noStrike">
                <a:latin typeface="Arial"/>
                <a:ea typeface="Arial"/>
                <a:cs typeface="Arial"/>
                <a:sym typeface="Arial"/>
              </a:rPr>
              <a:t>Print person name, number whose duration sum of out going call is arranged in descending order</a:t>
            </a:r>
            <a:endParaRPr/>
          </a:p>
        </p:txBody>
      </p:sp>
      <p:pic>
        <p:nvPicPr>
          <p:cNvPr id="228" name="Google Shape;228;p28"/>
          <p:cNvPicPr preferRelativeResize="0"/>
          <p:nvPr/>
        </p:nvPicPr>
        <p:blipFill>
          <a:blip r:embed="rId3">
            <a:alphaModFix/>
          </a:blip>
          <a:stretch>
            <a:fillRect/>
          </a:stretch>
        </p:blipFill>
        <p:spPr>
          <a:xfrm>
            <a:off x="7352400" y="0"/>
            <a:ext cx="1791600" cy="773225"/>
          </a:xfrm>
          <a:prstGeom prst="rect">
            <a:avLst/>
          </a:prstGeom>
          <a:noFill/>
          <a:ln>
            <a:noFill/>
          </a:ln>
        </p:spPr>
      </p:pic>
      <p:sp>
        <p:nvSpPr>
          <p:cNvPr id="229" name="Google Shape;229;p28"/>
          <p:cNvSpPr txBox="1"/>
          <p:nvPr/>
        </p:nvSpPr>
        <p:spPr>
          <a:xfrm>
            <a:off x="739600" y="3451400"/>
            <a:ext cx="21963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rPr>
              <a:t>-Relation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-Aggregation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   sum</a:t>
            </a:r>
            <a:endParaRPr>
              <a:solidFill>
                <a:schemeClr val="dk2"/>
              </a:solidFill>
            </a:endParaRPr>
          </a:p>
          <a:p>
            <a:pPr marL="0" lvl="0" indent="0" algn="l" rtl="0">
              <a:lnSpc>
                <a:spcPct val="115000"/>
              </a:lnSpc>
              <a:spcBef>
                <a:spcPts val="0"/>
              </a:spcBef>
              <a:spcAft>
                <a:spcPts val="0"/>
              </a:spcAft>
              <a:buNone/>
            </a:pPr>
            <a:r>
              <a:rPr lang="en-GB">
                <a:solidFill>
                  <a:schemeClr val="dk2"/>
                </a:solidFill>
              </a:rPr>
              <a:t>-Sequence</a:t>
            </a:r>
            <a:endParaRPr>
              <a:solidFill>
                <a:schemeClr val="dk2"/>
              </a:solidFill>
            </a:endParaRPr>
          </a:p>
          <a:p>
            <a:pPr marL="0" lvl="0" indent="0" algn="l" rtl="0">
              <a:lnSpc>
                <a:spcPct val="115000"/>
              </a:lnSpc>
              <a:spcBef>
                <a:spcPts val="0"/>
              </a:spcBef>
              <a:spcAft>
                <a:spcPts val="0"/>
              </a:spcAft>
              <a:buNone/>
            </a:pPr>
            <a:r>
              <a:rPr lang="en-GB">
                <a:solidFill>
                  <a:schemeClr val="dk2"/>
                </a:solidFill>
              </a:rPr>
              <a:t>-Data limit</a:t>
            </a:r>
            <a:endParaRPr>
              <a:solidFill>
                <a:schemeClr val="dk2"/>
              </a:solidFill>
            </a:endParaRPr>
          </a:p>
          <a:p>
            <a:pPr marL="0" lvl="0" indent="0" algn="l" rtl="0">
              <a:spcBef>
                <a:spcPts val="0"/>
              </a:spcBef>
              <a:spcAft>
                <a:spcPts val="0"/>
              </a:spcAft>
              <a:buNone/>
            </a:pPr>
            <a:endParaRPr>
              <a:latin typeface="Roboto"/>
              <a:ea typeface="Roboto"/>
              <a:cs typeface="Roboto"/>
              <a:sym typeface="Roboto"/>
            </a:endParaRPr>
          </a:p>
        </p:txBody>
      </p:sp>
      <p:pic>
        <p:nvPicPr>
          <p:cNvPr id="230" name="Google Shape;230;p28"/>
          <p:cNvPicPr preferRelativeResize="0"/>
          <p:nvPr/>
        </p:nvPicPr>
        <p:blipFill rotWithShape="1">
          <a:blip r:embed="rId4">
            <a:alphaModFix/>
          </a:blip>
          <a:srcRect r="7629"/>
          <a:stretch/>
        </p:blipFill>
        <p:spPr>
          <a:xfrm>
            <a:off x="3157025" y="773225"/>
            <a:ext cx="5296650" cy="406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486925" y="2308400"/>
            <a:ext cx="3842100" cy="5043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182706"/>
              <a:buFont typeface="Century Gothic"/>
              <a:buNone/>
            </a:pPr>
            <a:r>
              <a:rPr lang="en-GB" sz="1477">
                <a:solidFill>
                  <a:srgbClr val="292929"/>
                </a:solidFill>
              </a:rPr>
              <a:t>-Relation</a:t>
            </a:r>
            <a:endParaRPr sz="1477">
              <a:solidFill>
                <a:srgbClr val="292929"/>
              </a:solidFill>
            </a:endParaRPr>
          </a:p>
          <a:p>
            <a:pPr marL="0" lvl="0" indent="0" algn="l" rtl="0">
              <a:spcBef>
                <a:spcPts val="0"/>
              </a:spcBef>
              <a:spcAft>
                <a:spcPts val="0"/>
              </a:spcAft>
              <a:buClr>
                <a:srgbClr val="262626"/>
              </a:buClr>
              <a:buSzPct val="182706"/>
              <a:buFont typeface="Century Gothic"/>
              <a:buNone/>
            </a:pPr>
            <a:r>
              <a:rPr lang="en-GB" sz="1477">
                <a:solidFill>
                  <a:srgbClr val="292929"/>
                </a:solidFill>
              </a:rPr>
              <a:t>-conditions</a:t>
            </a:r>
            <a:endParaRPr sz="2700">
              <a:solidFill>
                <a:srgbClr val="292929"/>
              </a:solidFill>
            </a:endParaRPr>
          </a:p>
        </p:txBody>
      </p:sp>
      <p:sp>
        <p:nvSpPr>
          <p:cNvPr id="236" name="Google Shape;236;p29"/>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29"/>
          <p:cNvSpPr txBox="1">
            <a:spLocks noGrp="1"/>
          </p:cNvSpPr>
          <p:nvPr>
            <p:ph type="body" idx="1"/>
          </p:nvPr>
        </p:nvSpPr>
        <p:spPr>
          <a:xfrm>
            <a:off x="489100" y="1311100"/>
            <a:ext cx="3487800" cy="1042200"/>
          </a:xfrm>
          <a:prstGeom prst="rect">
            <a:avLst/>
          </a:prstGeom>
          <a:noFill/>
          <a:ln>
            <a:noFill/>
          </a:ln>
        </p:spPr>
        <p:txBody>
          <a:bodyPr spcFirstLastPara="1" wrap="square" lIns="68575" tIns="34275" rIns="68575" bIns="34275" anchor="t" anchorCtr="0">
            <a:normAutofit fontScale="92500" lnSpcReduction="20000"/>
          </a:bodyPr>
          <a:lstStyle/>
          <a:p>
            <a:pPr marL="254000" lvl="0" indent="-249282" algn="l" rtl="0">
              <a:spcBef>
                <a:spcPts val="0"/>
              </a:spcBef>
              <a:spcAft>
                <a:spcPts val="0"/>
              </a:spcAft>
              <a:buSzPct val="83656"/>
              <a:buChar char="●"/>
            </a:pPr>
            <a:r>
              <a:rPr lang="en-GB" sz="1713" i="0" u="none" strike="noStrike">
                <a:latin typeface="Arial"/>
                <a:ea typeface="Arial"/>
                <a:cs typeface="Arial"/>
                <a:sym typeface="Arial"/>
              </a:rPr>
              <a:t>List of Person  who made incoming call of duration 10 outgoing call of duration 5 in month of “July”</a:t>
            </a:r>
            <a:endParaRPr sz="860"/>
          </a:p>
        </p:txBody>
      </p:sp>
      <p:pic>
        <p:nvPicPr>
          <p:cNvPr id="238" name="Google Shape;238;p29"/>
          <p:cNvPicPr preferRelativeResize="0"/>
          <p:nvPr/>
        </p:nvPicPr>
        <p:blipFill rotWithShape="1">
          <a:blip r:embed="rId3">
            <a:alphaModFix/>
          </a:blip>
          <a:srcRect/>
          <a:stretch/>
        </p:blipFill>
        <p:spPr>
          <a:xfrm>
            <a:off x="4022900" y="717175"/>
            <a:ext cx="4919400" cy="3944476"/>
          </a:xfrm>
          <a:prstGeom prst="rect">
            <a:avLst/>
          </a:prstGeom>
          <a:noFill/>
          <a:ln>
            <a:noFill/>
          </a:ln>
        </p:spPr>
      </p:pic>
      <p:pic>
        <p:nvPicPr>
          <p:cNvPr id="239" name="Google Shape;239;p29"/>
          <p:cNvPicPr preferRelativeResize="0"/>
          <p:nvPr/>
        </p:nvPicPr>
        <p:blipFill>
          <a:blip r:embed="rId4">
            <a:alphaModFix/>
          </a:blip>
          <a:stretch>
            <a:fillRect/>
          </a:stretch>
        </p:blipFill>
        <p:spPr>
          <a:xfrm>
            <a:off x="7227800" y="58275"/>
            <a:ext cx="1916200" cy="827000"/>
          </a:xfrm>
          <a:prstGeom prst="rect">
            <a:avLst/>
          </a:prstGeom>
          <a:noFill/>
          <a:ln>
            <a:noFill/>
          </a:ln>
        </p:spPr>
      </p:pic>
      <p:pic>
        <p:nvPicPr>
          <p:cNvPr id="240" name="Google Shape;240;p29"/>
          <p:cNvPicPr preferRelativeResize="0"/>
          <p:nvPr/>
        </p:nvPicPr>
        <p:blipFill rotWithShape="1">
          <a:blip r:embed="rId5">
            <a:alphaModFix/>
          </a:blip>
          <a:srcRect l="30834"/>
          <a:stretch/>
        </p:blipFill>
        <p:spPr>
          <a:xfrm>
            <a:off x="841200" y="2966250"/>
            <a:ext cx="3487824" cy="1892125"/>
          </a:xfrm>
          <a:prstGeom prst="rect">
            <a:avLst/>
          </a:prstGeom>
          <a:noFill/>
          <a:ln>
            <a:noFill/>
          </a:ln>
        </p:spPr>
      </p:pic>
      <p:sp>
        <p:nvSpPr>
          <p:cNvPr id="241" name="Google Shape;241;p29"/>
          <p:cNvSpPr txBox="1"/>
          <p:nvPr/>
        </p:nvSpPr>
        <p:spPr>
          <a:xfrm>
            <a:off x="1083825" y="806825"/>
            <a:ext cx="2322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1"/>
                </a:solidFill>
                <a:latin typeface="Roboto"/>
                <a:ea typeface="Roboto"/>
                <a:cs typeface="Roboto"/>
                <a:sym typeface="Roboto"/>
              </a:rPr>
              <a:t>Problem:</a:t>
            </a:r>
            <a:endParaRPr sz="30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  </a:t>
            </a:r>
            <a:endParaRPr/>
          </a:p>
        </p:txBody>
      </p:sp>
      <p:sp>
        <p:nvSpPr>
          <p:cNvPr id="247" name="Google Shape;247;p30"/>
          <p:cNvSpPr txBox="1">
            <a:spLocks noGrp="1"/>
          </p:cNvSpPr>
          <p:nvPr>
            <p:ph type="title"/>
          </p:nvPr>
        </p:nvSpPr>
        <p:spPr>
          <a:xfrm>
            <a:off x="486925" y="963702"/>
            <a:ext cx="2737800" cy="4650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90000"/>
              <a:buFont typeface="Century Gothic"/>
              <a:buNone/>
            </a:pPr>
            <a:r>
              <a:rPr lang="en-GB"/>
              <a:t>Problem:</a:t>
            </a:r>
            <a:endParaRPr/>
          </a:p>
        </p:txBody>
      </p:sp>
      <p:sp>
        <p:nvSpPr>
          <p:cNvPr id="248" name="Google Shape;248;p30"/>
          <p:cNvSpPr txBox="1">
            <a:spLocks noGrp="1"/>
          </p:cNvSpPr>
          <p:nvPr>
            <p:ph type="body" idx="1"/>
          </p:nvPr>
        </p:nvSpPr>
        <p:spPr>
          <a:xfrm>
            <a:off x="486925" y="1600200"/>
            <a:ext cx="2737800" cy="1380600"/>
          </a:xfrm>
          <a:prstGeom prst="rect">
            <a:avLst/>
          </a:prstGeom>
          <a:noFill/>
          <a:ln>
            <a:noFill/>
          </a:ln>
        </p:spPr>
        <p:txBody>
          <a:bodyPr spcFirstLastPara="1" wrap="square" lIns="68575" tIns="34275" rIns="68575" bIns="34275" anchor="t" anchorCtr="0">
            <a:normAutofit/>
          </a:bodyPr>
          <a:lstStyle/>
          <a:p>
            <a:pPr marL="254000" lvl="0" indent="-254000" algn="l" rtl="0">
              <a:spcBef>
                <a:spcPts val="0"/>
              </a:spcBef>
              <a:spcAft>
                <a:spcPts val="0"/>
              </a:spcAft>
              <a:buSzPts val="1400"/>
              <a:buChar char="●"/>
            </a:pPr>
            <a:r>
              <a:rPr lang="en-GB" i="0" u="none" strike="noStrike">
                <a:latin typeface="Arial"/>
                <a:ea typeface="Arial"/>
                <a:cs typeface="Arial"/>
                <a:sym typeface="Arial"/>
              </a:rPr>
              <a:t>Print the total count of calls (in and out) made in city “KANCHANABURI”.</a:t>
            </a:r>
            <a:endParaRPr/>
          </a:p>
        </p:txBody>
      </p:sp>
      <p:pic>
        <p:nvPicPr>
          <p:cNvPr id="249" name="Google Shape;249;p30"/>
          <p:cNvPicPr preferRelativeResize="0"/>
          <p:nvPr/>
        </p:nvPicPr>
        <p:blipFill rotWithShape="1">
          <a:blip r:embed="rId3">
            <a:alphaModFix/>
          </a:blip>
          <a:srcRect b="33993"/>
          <a:stretch/>
        </p:blipFill>
        <p:spPr>
          <a:xfrm>
            <a:off x="3464650" y="963700"/>
            <a:ext cx="5215200" cy="3160075"/>
          </a:xfrm>
          <a:prstGeom prst="rect">
            <a:avLst/>
          </a:prstGeom>
          <a:noFill/>
          <a:ln>
            <a:noFill/>
          </a:ln>
        </p:spPr>
      </p:pic>
      <p:pic>
        <p:nvPicPr>
          <p:cNvPr id="250" name="Google Shape;250;p30"/>
          <p:cNvPicPr preferRelativeResize="0"/>
          <p:nvPr/>
        </p:nvPicPr>
        <p:blipFill>
          <a:blip r:embed="rId4">
            <a:alphaModFix/>
          </a:blip>
          <a:stretch>
            <a:fillRect/>
          </a:stretch>
        </p:blipFill>
        <p:spPr>
          <a:xfrm>
            <a:off x="7227800" y="58275"/>
            <a:ext cx="1916200" cy="827000"/>
          </a:xfrm>
          <a:prstGeom prst="rect">
            <a:avLst/>
          </a:prstGeom>
          <a:noFill/>
          <a:ln>
            <a:noFill/>
          </a:ln>
        </p:spPr>
      </p:pic>
      <p:sp>
        <p:nvSpPr>
          <p:cNvPr id="251" name="Google Shape;251;p30"/>
          <p:cNvSpPr txBox="1"/>
          <p:nvPr/>
        </p:nvSpPr>
        <p:spPr>
          <a:xfrm>
            <a:off x="425825" y="3213850"/>
            <a:ext cx="24876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rPr>
              <a:t>-Relation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-Aggregation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   count</a:t>
            </a:r>
            <a:endParaRPr>
              <a:solidFill>
                <a:schemeClr val="dk2"/>
              </a:solidFill>
            </a:endParaRPr>
          </a:p>
          <a:p>
            <a:pPr marL="0" lvl="0" indent="0" algn="l" rtl="0">
              <a:lnSpc>
                <a:spcPct val="115000"/>
              </a:lnSpc>
              <a:spcBef>
                <a:spcPts val="0"/>
              </a:spcBef>
              <a:spcAft>
                <a:spcPts val="0"/>
              </a:spcAft>
              <a:buNone/>
            </a:pPr>
            <a:r>
              <a:rPr lang="en-GB">
                <a:solidFill>
                  <a:schemeClr val="dk2"/>
                </a:solidFill>
              </a:rPr>
              <a:t>- Sequence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 </a:t>
            </a:r>
            <a:endParaRPr/>
          </a:p>
        </p:txBody>
      </p:sp>
      <p:sp>
        <p:nvSpPr>
          <p:cNvPr id="257" name="Google Shape;257;p31"/>
          <p:cNvSpPr txBox="1">
            <a:spLocks noGrp="1"/>
          </p:cNvSpPr>
          <p:nvPr>
            <p:ph type="body" idx="1"/>
          </p:nvPr>
        </p:nvSpPr>
        <p:spPr>
          <a:xfrm>
            <a:off x="1941909" y="1600200"/>
            <a:ext cx="6686700" cy="2833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 </a:t>
            </a:r>
            <a:endParaRPr/>
          </a:p>
        </p:txBody>
      </p:sp>
      <p:sp>
        <p:nvSpPr>
          <p:cNvPr id="258" name="Google Shape;258;p31"/>
          <p:cNvSpPr txBox="1">
            <a:spLocks noGrp="1"/>
          </p:cNvSpPr>
          <p:nvPr>
            <p:ph type="title"/>
          </p:nvPr>
        </p:nvSpPr>
        <p:spPr>
          <a:xfrm>
            <a:off x="486925" y="974902"/>
            <a:ext cx="2737800" cy="4539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90000"/>
              <a:buFont typeface="Century Gothic"/>
              <a:buNone/>
            </a:pPr>
            <a:r>
              <a:rPr lang="en-GB"/>
              <a:t>Problem </a:t>
            </a:r>
            <a:endParaRPr/>
          </a:p>
        </p:txBody>
      </p:sp>
      <p:sp>
        <p:nvSpPr>
          <p:cNvPr id="259" name="Google Shape;259;p31"/>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0" name="Google Shape;260;p31"/>
          <p:cNvSpPr txBox="1">
            <a:spLocks noGrp="1"/>
          </p:cNvSpPr>
          <p:nvPr>
            <p:ph type="body" idx="1"/>
          </p:nvPr>
        </p:nvSpPr>
        <p:spPr>
          <a:xfrm>
            <a:off x="486925" y="1600200"/>
            <a:ext cx="2737800" cy="1761600"/>
          </a:xfrm>
          <a:prstGeom prst="rect">
            <a:avLst/>
          </a:prstGeom>
          <a:noFill/>
          <a:ln>
            <a:noFill/>
          </a:ln>
        </p:spPr>
        <p:txBody>
          <a:bodyPr spcFirstLastPara="1" wrap="square" lIns="68575" tIns="34275" rIns="68575" bIns="34275" anchor="t" anchorCtr="0">
            <a:normAutofit lnSpcReduction="20000"/>
          </a:bodyPr>
          <a:lstStyle/>
          <a:p>
            <a:pPr marL="254000" lvl="0" indent="-254000" algn="l" rtl="0">
              <a:spcBef>
                <a:spcPts val="0"/>
              </a:spcBef>
              <a:spcAft>
                <a:spcPts val="0"/>
              </a:spcAft>
              <a:buSzPts val="1400"/>
              <a:buChar char="●"/>
            </a:pPr>
            <a:r>
              <a:rPr lang="en-GB" i="0" u="none" strike="noStrike">
                <a:latin typeface="Arial"/>
                <a:ea typeface="Arial"/>
                <a:cs typeface="Arial"/>
                <a:sym typeface="Arial"/>
              </a:rPr>
              <a:t>Print person name, number whose duration sum of incoming call is arranged in descending order.</a:t>
            </a:r>
            <a:endParaRPr/>
          </a:p>
        </p:txBody>
      </p:sp>
      <p:pic>
        <p:nvPicPr>
          <p:cNvPr id="261" name="Google Shape;261;p31"/>
          <p:cNvPicPr preferRelativeResize="0"/>
          <p:nvPr/>
        </p:nvPicPr>
        <p:blipFill rotWithShape="1">
          <a:blip r:embed="rId3">
            <a:alphaModFix/>
          </a:blip>
          <a:srcRect/>
          <a:stretch/>
        </p:blipFill>
        <p:spPr>
          <a:xfrm>
            <a:off x="3464650" y="885275"/>
            <a:ext cx="5215200" cy="3608274"/>
          </a:xfrm>
          <a:prstGeom prst="rect">
            <a:avLst/>
          </a:prstGeom>
          <a:noFill/>
          <a:ln>
            <a:noFill/>
          </a:ln>
        </p:spPr>
      </p:pic>
      <p:pic>
        <p:nvPicPr>
          <p:cNvPr id="262" name="Google Shape;262;p31"/>
          <p:cNvPicPr preferRelativeResize="0"/>
          <p:nvPr/>
        </p:nvPicPr>
        <p:blipFill>
          <a:blip r:embed="rId4">
            <a:alphaModFix/>
          </a:blip>
          <a:stretch>
            <a:fillRect/>
          </a:stretch>
        </p:blipFill>
        <p:spPr>
          <a:xfrm>
            <a:off x="7227800" y="58275"/>
            <a:ext cx="1916200" cy="827000"/>
          </a:xfrm>
          <a:prstGeom prst="rect">
            <a:avLst/>
          </a:prstGeom>
          <a:noFill/>
          <a:ln>
            <a:noFill/>
          </a:ln>
        </p:spPr>
      </p:pic>
      <p:sp>
        <p:nvSpPr>
          <p:cNvPr id="263" name="Google Shape;263;p31"/>
          <p:cNvSpPr txBox="1"/>
          <p:nvPr/>
        </p:nvSpPr>
        <p:spPr>
          <a:xfrm>
            <a:off x="852125" y="3473825"/>
            <a:ext cx="18975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2"/>
                </a:solidFill>
              </a:rPr>
              <a:t>-Relation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-Aggregation</a:t>
            </a:r>
            <a:endParaRPr>
              <a:solidFill>
                <a:schemeClr val="dk2"/>
              </a:solidFill>
            </a:endParaRPr>
          </a:p>
          <a:p>
            <a:pPr marL="0" lvl="0" indent="0" algn="l" rtl="0">
              <a:lnSpc>
                <a:spcPct val="115000"/>
              </a:lnSpc>
              <a:spcBef>
                <a:spcPts val="0"/>
              </a:spcBef>
              <a:spcAft>
                <a:spcPts val="0"/>
              </a:spcAft>
              <a:buNone/>
            </a:pPr>
            <a:r>
              <a:rPr lang="en-GB">
                <a:solidFill>
                  <a:schemeClr val="dk2"/>
                </a:solidFill>
              </a:rPr>
              <a:t>   sum</a:t>
            </a:r>
            <a:endParaRPr>
              <a:solidFill>
                <a:schemeClr val="dk2"/>
              </a:solidFill>
            </a:endParaRPr>
          </a:p>
          <a:p>
            <a:pPr marL="0" lvl="0" indent="0" algn="l" rtl="0">
              <a:lnSpc>
                <a:spcPct val="115000"/>
              </a:lnSpc>
              <a:spcBef>
                <a:spcPts val="0"/>
              </a:spcBef>
              <a:spcAft>
                <a:spcPts val="0"/>
              </a:spcAft>
              <a:buNone/>
            </a:pPr>
            <a:r>
              <a:rPr lang="en-GB">
                <a:solidFill>
                  <a:schemeClr val="dk2"/>
                </a:solidFill>
              </a:rPr>
              <a:t>-Sequence</a:t>
            </a:r>
            <a:endParaRPr>
              <a:solidFill>
                <a:schemeClr val="dk2"/>
              </a:solidFill>
            </a:endParaRPr>
          </a:p>
          <a:p>
            <a:pPr marL="0" lvl="0" indent="0" algn="l" rtl="0">
              <a:lnSpc>
                <a:spcPct val="115000"/>
              </a:lnSpc>
              <a:spcBef>
                <a:spcPts val="0"/>
              </a:spcBef>
              <a:spcAft>
                <a:spcPts val="0"/>
              </a:spcAft>
              <a:buNone/>
            </a:pPr>
            <a:r>
              <a:rPr lang="en-GB">
                <a:solidFill>
                  <a:schemeClr val="dk2"/>
                </a:solidFill>
              </a:rPr>
              <a:t>-Data limit</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Problem</a:t>
            </a:r>
            <a:endParaRPr/>
          </a:p>
        </p:txBody>
      </p:sp>
      <p:sp>
        <p:nvSpPr>
          <p:cNvPr id="269" name="Google Shape;269;p32"/>
          <p:cNvSpPr txBox="1">
            <a:spLocks noGrp="1"/>
          </p:cNvSpPr>
          <p:nvPr>
            <p:ph type="body" idx="1"/>
          </p:nvPr>
        </p:nvSpPr>
        <p:spPr>
          <a:xfrm>
            <a:off x="724275" y="1018200"/>
            <a:ext cx="3495600" cy="1679400"/>
          </a:xfrm>
          <a:prstGeom prst="rect">
            <a:avLst/>
          </a:prstGeom>
        </p:spPr>
        <p:txBody>
          <a:bodyPr spcFirstLastPara="1" wrap="square" lIns="68575" tIns="34275" rIns="68575" bIns="34275" anchor="t" anchorCtr="0">
            <a:normAutofit/>
          </a:bodyPr>
          <a:lstStyle/>
          <a:p>
            <a:pPr marL="457200" lvl="0" indent="-304800" algn="l" rtl="0">
              <a:spcBef>
                <a:spcPts val="800"/>
              </a:spcBef>
              <a:spcAft>
                <a:spcPts val="0"/>
              </a:spcAft>
              <a:buSzPts val="1200"/>
              <a:buChar char="●"/>
            </a:pPr>
            <a:r>
              <a:rPr lang="en-GB" sz="1600"/>
              <a:t>Delete the relation of person “Henry” from its City “Pattaya.</a:t>
            </a:r>
            <a:endParaRPr sz="1600"/>
          </a:p>
          <a:p>
            <a:pPr marL="0" lvl="0" indent="0" algn="l" rtl="0">
              <a:spcBef>
                <a:spcPts val="800"/>
              </a:spcBef>
              <a:spcAft>
                <a:spcPts val="0"/>
              </a:spcAft>
              <a:buNone/>
            </a:pPr>
            <a:r>
              <a:rPr lang="en-GB" sz="1400"/>
              <a:t>-Transform data (by deleting a relation)</a:t>
            </a:r>
            <a:endParaRPr sz="1400"/>
          </a:p>
        </p:txBody>
      </p:sp>
      <p:pic>
        <p:nvPicPr>
          <p:cNvPr id="270" name="Google Shape;270;p32"/>
          <p:cNvPicPr preferRelativeResize="0"/>
          <p:nvPr/>
        </p:nvPicPr>
        <p:blipFill rotWithShape="1">
          <a:blip r:embed="rId3">
            <a:alphaModFix/>
          </a:blip>
          <a:srcRect r="29592"/>
          <a:stretch/>
        </p:blipFill>
        <p:spPr>
          <a:xfrm>
            <a:off x="5175650" y="2988675"/>
            <a:ext cx="3112025" cy="1789000"/>
          </a:xfrm>
          <a:prstGeom prst="rect">
            <a:avLst/>
          </a:prstGeom>
          <a:noFill/>
          <a:ln>
            <a:noFill/>
          </a:ln>
        </p:spPr>
      </p:pic>
      <p:pic>
        <p:nvPicPr>
          <p:cNvPr id="271" name="Google Shape;271;p32"/>
          <p:cNvPicPr preferRelativeResize="0"/>
          <p:nvPr/>
        </p:nvPicPr>
        <p:blipFill rotWithShape="1">
          <a:blip r:embed="rId4">
            <a:alphaModFix/>
          </a:blip>
          <a:srcRect t="10401" b="12946"/>
          <a:stretch/>
        </p:blipFill>
        <p:spPr>
          <a:xfrm>
            <a:off x="494125" y="2696800"/>
            <a:ext cx="4354802" cy="2446700"/>
          </a:xfrm>
          <a:prstGeom prst="rect">
            <a:avLst/>
          </a:prstGeom>
          <a:noFill/>
          <a:ln>
            <a:noFill/>
          </a:ln>
        </p:spPr>
      </p:pic>
      <p:pic>
        <p:nvPicPr>
          <p:cNvPr id="272" name="Google Shape;272;p32"/>
          <p:cNvPicPr preferRelativeResize="0"/>
          <p:nvPr/>
        </p:nvPicPr>
        <p:blipFill>
          <a:blip r:embed="rId5">
            <a:alphaModFix/>
          </a:blip>
          <a:stretch>
            <a:fillRect/>
          </a:stretch>
        </p:blipFill>
        <p:spPr>
          <a:xfrm>
            <a:off x="4419325" y="374020"/>
            <a:ext cx="4419875" cy="2446717"/>
          </a:xfrm>
          <a:prstGeom prst="rect">
            <a:avLst/>
          </a:prstGeom>
          <a:noFill/>
          <a:ln>
            <a:noFill/>
          </a:ln>
        </p:spPr>
      </p:pic>
      <p:pic>
        <p:nvPicPr>
          <p:cNvPr id="273" name="Google Shape;273;p32"/>
          <p:cNvPicPr preferRelativeResize="0"/>
          <p:nvPr/>
        </p:nvPicPr>
        <p:blipFill>
          <a:blip r:embed="rId6">
            <a:alphaModFix/>
          </a:blip>
          <a:stretch>
            <a:fillRect/>
          </a:stretch>
        </p:blipFill>
        <p:spPr>
          <a:xfrm>
            <a:off x="7587925" y="69475"/>
            <a:ext cx="1477625" cy="63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p:nvPr/>
        </p:nvSpPr>
        <p:spPr>
          <a:xfrm>
            <a:off x="1669025" y="745275"/>
            <a:ext cx="3799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dk1"/>
                </a:solidFill>
                <a:latin typeface="Roboto"/>
                <a:ea typeface="Roboto"/>
                <a:cs typeface="Roboto"/>
                <a:sym typeface="Roboto"/>
              </a:rPr>
              <a:t>Why Neo4j? </a:t>
            </a:r>
            <a:endParaRPr sz="1900" b="1">
              <a:solidFill>
                <a:schemeClr val="dk1"/>
              </a:solidFill>
              <a:latin typeface="Roboto"/>
              <a:ea typeface="Roboto"/>
              <a:cs typeface="Roboto"/>
              <a:sym typeface="Roboto"/>
            </a:endParaRPr>
          </a:p>
        </p:txBody>
      </p:sp>
      <p:sp>
        <p:nvSpPr>
          <p:cNvPr id="102" name="Google Shape;102;p15"/>
          <p:cNvSpPr txBox="1"/>
          <p:nvPr/>
        </p:nvSpPr>
        <p:spPr>
          <a:xfrm flipH="1">
            <a:off x="1060200" y="1427575"/>
            <a:ext cx="7148400" cy="222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latin typeface="Roboto"/>
                <a:ea typeface="Roboto"/>
                <a:cs typeface="Roboto"/>
                <a:sym typeface="Roboto"/>
              </a:rPr>
              <a:t>Neo4j because it</a:t>
            </a:r>
            <a:r>
              <a:rPr lang="en-GB">
                <a:solidFill>
                  <a:schemeClr val="dk2"/>
                </a:solidFill>
                <a:highlight>
                  <a:srgbClr val="FFFFFF"/>
                </a:highlight>
              </a:rPr>
              <a:t> is one of databases that works with NoSQL data for graphical representation. It shows the graph that contains nodes and relationships between these nodes, also nodes and relationships may have additional attributes called properties that describe them in more detail. </a:t>
            </a:r>
            <a:endParaRPr>
              <a:solidFill>
                <a:schemeClr val="dk2"/>
              </a:solidFill>
              <a:highlight>
                <a:srgbClr val="FFFFFF"/>
              </a:highlight>
            </a:endParaRPr>
          </a:p>
          <a:p>
            <a:pPr marL="0" lvl="0" indent="0" algn="l" rtl="0">
              <a:spcBef>
                <a:spcPts val="0"/>
              </a:spcBef>
              <a:spcAft>
                <a:spcPts val="0"/>
              </a:spcAft>
              <a:buNone/>
            </a:pPr>
            <a:endParaRPr>
              <a:solidFill>
                <a:schemeClr val="dk2"/>
              </a:solidFill>
              <a:highlight>
                <a:srgbClr val="FFFFFF"/>
              </a:highlight>
            </a:endParaRPr>
          </a:p>
          <a:p>
            <a:pPr marL="0" lvl="0" indent="0" algn="l" rtl="0">
              <a:lnSpc>
                <a:spcPct val="115000"/>
              </a:lnSpc>
              <a:spcBef>
                <a:spcPts val="0"/>
              </a:spcBef>
              <a:spcAft>
                <a:spcPts val="0"/>
              </a:spcAft>
              <a:buNone/>
            </a:pPr>
            <a:r>
              <a:rPr lang="en-GB">
                <a:solidFill>
                  <a:srgbClr val="292929"/>
                </a:solidFill>
                <a:highlight>
                  <a:srgbClr val="FFFFFF"/>
                </a:highlight>
                <a:latin typeface="Roboto"/>
                <a:ea typeface="Roboto"/>
                <a:cs typeface="Roboto"/>
                <a:sym typeface="Roboto"/>
              </a:rPr>
              <a:t>Our project shows Telecom database and it is all about connection and graphs </a:t>
            </a:r>
            <a:r>
              <a:rPr lang="en-GB">
                <a:solidFill>
                  <a:srgbClr val="292929"/>
                </a:solidFill>
                <a:highlight>
                  <a:srgbClr val="FFFFFF"/>
                </a:highlight>
              </a:rPr>
              <a:t>in various aspects of its operations.</a:t>
            </a:r>
            <a:r>
              <a:rPr lang="en-GB">
                <a:solidFill>
                  <a:srgbClr val="292929"/>
                </a:solidFill>
                <a:highlight>
                  <a:srgbClr val="FFFFFF"/>
                </a:highlight>
                <a:latin typeface="Roboto"/>
                <a:ea typeface="Roboto"/>
                <a:cs typeface="Roboto"/>
                <a:sym typeface="Roboto"/>
              </a:rPr>
              <a:t>, which makes graph databases a perfect fit to model, store, and query any type of telecommunications data. </a:t>
            </a:r>
            <a:endParaRPr>
              <a:solidFill>
                <a:srgbClr val="2929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a:solidFill>
                <a:srgbClr val="5C5C5C"/>
              </a:solidFill>
              <a:highlight>
                <a:srgbClr val="FFFFFF"/>
              </a:highlight>
              <a:latin typeface="Roboto"/>
              <a:ea typeface="Roboto"/>
              <a:cs typeface="Roboto"/>
              <a:sym typeface="Roboto"/>
            </a:endParaRPr>
          </a:p>
        </p:txBody>
      </p:sp>
      <p:pic>
        <p:nvPicPr>
          <p:cNvPr id="103" name="Google Shape;103;p15"/>
          <p:cNvPicPr preferRelativeResize="0"/>
          <p:nvPr/>
        </p:nvPicPr>
        <p:blipFill>
          <a:blip r:embed="rId3">
            <a:alphaModFix/>
          </a:blip>
          <a:stretch>
            <a:fillRect/>
          </a:stretch>
        </p:blipFill>
        <p:spPr>
          <a:xfrm>
            <a:off x="7149350" y="69475"/>
            <a:ext cx="1916200" cy="82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Conclusion:</a:t>
            </a:r>
            <a:endParaRPr/>
          </a:p>
        </p:txBody>
      </p:sp>
      <p:sp>
        <p:nvSpPr>
          <p:cNvPr id="279" name="Google Shape;279;p33"/>
          <p:cNvSpPr txBox="1">
            <a:spLocks noGrp="1"/>
          </p:cNvSpPr>
          <p:nvPr>
            <p:ph type="body" idx="1"/>
          </p:nvPr>
        </p:nvSpPr>
        <p:spPr>
          <a:xfrm>
            <a:off x="672348" y="1277475"/>
            <a:ext cx="7956300" cy="31560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GB"/>
              <a:t>We have worked on Call history Database and performed query with Neo4J platform. </a:t>
            </a:r>
            <a:endParaRPr/>
          </a:p>
          <a:p>
            <a:pPr marL="457200" lvl="0" indent="-317500" algn="l" rtl="0">
              <a:spcBef>
                <a:spcPts val="0"/>
              </a:spcBef>
              <a:spcAft>
                <a:spcPts val="0"/>
              </a:spcAft>
              <a:buSzPts val="1400"/>
              <a:buChar char="●"/>
            </a:pPr>
            <a:r>
              <a:rPr lang="en-GB"/>
              <a:t>Each queries has different operation depend on problem statement and some queries to gain the information of particular nodes.</a:t>
            </a:r>
            <a:endParaRPr/>
          </a:p>
          <a:p>
            <a:pPr marL="457200" lvl="0" indent="-317500" algn="l" rtl="0">
              <a:spcBef>
                <a:spcPts val="0"/>
              </a:spcBef>
              <a:spcAft>
                <a:spcPts val="0"/>
              </a:spcAft>
              <a:buSzPts val="1400"/>
              <a:buChar char="●"/>
            </a:pPr>
            <a:r>
              <a:rPr lang="en-GB"/>
              <a:t>In nutshell, we have understood how to gain insight while working on structured and unstructured data with graphical representation. </a:t>
            </a:r>
            <a:endParaRPr/>
          </a:p>
        </p:txBody>
      </p:sp>
      <p:pic>
        <p:nvPicPr>
          <p:cNvPr id="280" name="Google Shape;280;p33"/>
          <p:cNvPicPr preferRelativeResize="0"/>
          <p:nvPr/>
        </p:nvPicPr>
        <p:blipFill>
          <a:blip r:embed="rId3">
            <a:alphaModFix/>
          </a:blip>
          <a:stretch>
            <a:fillRect/>
          </a:stretch>
        </p:blipFill>
        <p:spPr>
          <a:xfrm>
            <a:off x="7587925" y="69475"/>
            <a:ext cx="1477625" cy="637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sz="2600"/>
              <a:t>Reference links:</a:t>
            </a:r>
            <a:endParaRPr sz="2600"/>
          </a:p>
        </p:txBody>
      </p:sp>
      <p:sp>
        <p:nvSpPr>
          <p:cNvPr id="286" name="Google Shape;286;p34"/>
          <p:cNvSpPr txBox="1">
            <a:spLocks noGrp="1"/>
          </p:cNvSpPr>
          <p:nvPr>
            <p:ph type="body" idx="1"/>
          </p:nvPr>
        </p:nvSpPr>
        <p:spPr>
          <a:xfrm>
            <a:off x="1941900" y="1325850"/>
            <a:ext cx="6686700" cy="3107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sz="1100">
                <a:solidFill>
                  <a:srgbClr val="000000"/>
                </a:solidFill>
                <a:latin typeface="Arial"/>
                <a:ea typeface="Arial"/>
                <a:cs typeface="Arial"/>
                <a:sym typeface="Arial"/>
              </a:rPr>
              <a:t>Reference links: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GB" sz="1100">
                <a:solidFill>
                  <a:srgbClr val="000000"/>
                </a:solidFill>
                <a:latin typeface="Arial"/>
                <a:ea typeface="Arial"/>
                <a:cs typeface="Arial"/>
                <a:sym typeface="Arial"/>
              </a:rPr>
              <a:t>Dataset from Bitbucket data centre. </a:t>
            </a:r>
            <a:r>
              <a:rPr lang="en-GB" sz="1100" u="sng">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https://vbatush.bitbucket.io/log_of_calls.csv</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GB" sz="1100">
                <a:solidFill>
                  <a:srgbClr val="000000"/>
                </a:solidFill>
                <a:latin typeface="Arial"/>
                <a:ea typeface="Arial"/>
                <a:cs typeface="Arial"/>
                <a:sym typeface="Arial"/>
              </a:rPr>
              <a:t>Studied from: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GB" sz="1100">
                <a:solidFill>
                  <a:srgbClr val="000000"/>
                </a:solidFill>
                <a:latin typeface="Arial"/>
                <a:ea typeface="Arial"/>
                <a:cs typeface="Arial"/>
                <a:sym typeface="Arial"/>
              </a:rPr>
              <a:t>Neo4j website:</a:t>
            </a:r>
            <a:r>
              <a:rPr lang="en-GB" sz="1100" u="sng">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https://neo4j.com/blog/neo4j-call-detail-records-analytics/</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GB" sz="1100">
                <a:solidFill>
                  <a:srgbClr val="000000"/>
                </a:solidFill>
                <a:latin typeface="Arial"/>
                <a:ea typeface="Arial"/>
                <a:cs typeface="Arial"/>
                <a:sym typeface="Arial"/>
              </a:rPr>
              <a:t>Youtube channel: </a:t>
            </a:r>
            <a:r>
              <a:rPr lang="en-GB" sz="1100" u="sng">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https://www.youtube.com/watch?v=zNUzkvptw8E&amp;list=PLqfPEK2RTgChcOZ6qHgSfwiBPCz2Bzdjh&amp;ab_channel=SatishCJ</a:t>
            </a:r>
            <a:endParaRPr/>
          </a:p>
        </p:txBody>
      </p:sp>
      <p:pic>
        <p:nvPicPr>
          <p:cNvPr id="287" name="Google Shape;287;p34"/>
          <p:cNvPicPr preferRelativeResize="0"/>
          <p:nvPr/>
        </p:nvPicPr>
        <p:blipFill>
          <a:blip r:embed="rId6">
            <a:alphaModFix/>
          </a:blip>
          <a:stretch>
            <a:fillRect/>
          </a:stretch>
        </p:blipFill>
        <p:spPr>
          <a:xfrm>
            <a:off x="7587925" y="69475"/>
            <a:ext cx="1477625" cy="63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5"/>
          <p:cNvPicPr preferRelativeResize="0"/>
          <p:nvPr/>
        </p:nvPicPr>
        <p:blipFill>
          <a:blip r:embed="rId3">
            <a:alphaModFix/>
          </a:blip>
          <a:stretch>
            <a:fillRect/>
          </a:stretch>
        </p:blipFill>
        <p:spPr>
          <a:xfrm>
            <a:off x="7587925" y="69475"/>
            <a:ext cx="1477625" cy="637725"/>
          </a:xfrm>
          <a:prstGeom prst="rect">
            <a:avLst/>
          </a:prstGeom>
          <a:noFill/>
          <a:ln>
            <a:noFill/>
          </a:ln>
        </p:spPr>
      </p:pic>
      <p:graphicFrame>
        <p:nvGraphicFramePr>
          <p:cNvPr id="293" name="Google Shape;293;p35"/>
          <p:cNvGraphicFramePr/>
          <p:nvPr/>
        </p:nvGraphicFramePr>
        <p:xfrm>
          <a:off x="952500" y="1026250"/>
          <a:ext cx="7239000" cy="3944604"/>
        </p:xfrm>
        <a:graphic>
          <a:graphicData uri="http://schemas.openxmlformats.org/drawingml/2006/table">
            <a:tbl>
              <a:tblPr>
                <a:noFill/>
                <a:tableStyleId>{7D3289BC-57F6-4233-A81F-4708A9E17D41}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b="1"/>
                        <a:t>Task</a:t>
                      </a:r>
                      <a:endParaRPr b="1"/>
                    </a:p>
                  </a:txBody>
                  <a:tcPr marL="91425" marR="91425" marT="91425" marB="91425"/>
                </a:tc>
                <a:tc>
                  <a:txBody>
                    <a:bodyPr/>
                    <a:lstStyle/>
                    <a:p>
                      <a:pPr marL="0" lvl="0" indent="0" algn="l" rtl="0">
                        <a:spcBef>
                          <a:spcPts val="0"/>
                        </a:spcBef>
                        <a:spcAft>
                          <a:spcPts val="0"/>
                        </a:spcAft>
                        <a:buNone/>
                      </a:pPr>
                      <a:r>
                        <a:rPr lang="en-GB" b="1"/>
                        <a:t>Self Assessment</a:t>
                      </a:r>
                      <a:endParaRPr b="1"/>
                    </a:p>
                  </a:txBody>
                  <a:tcPr marL="91425" marR="91425" marT="91425" marB="91425"/>
                </a:tc>
                <a:extLst>
                  <a:ext uri="{0D108BD9-81ED-4DB2-BD59-A6C34878D82A}">
                    <a16:rowId xmlns:a16="http://schemas.microsoft.com/office/drawing/2014/main" val="10000"/>
                  </a:ext>
                </a:extLst>
              </a:tr>
              <a:tr h="357875">
                <a:tc>
                  <a:txBody>
                    <a:bodyPr/>
                    <a:lstStyle/>
                    <a:p>
                      <a:pPr marL="0" lvl="0" indent="0" algn="l" rtl="0">
                        <a:spcBef>
                          <a:spcPts val="0"/>
                        </a:spcBef>
                        <a:spcAft>
                          <a:spcPts val="0"/>
                        </a:spcAft>
                        <a:buNone/>
                      </a:pPr>
                      <a:r>
                        <a:rPr lang="en-GB" sz="1200"/>
                        <a:t>Select the problem / Define the problem</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1"/>
                  </a:ext>
                </a:extLst>
              </a:tr>
              <a:tr h="510225">
                <a:tc>
                  <a:txBody>
                    <a:bodyPr/>
                    <a:lstStyle/>
                    <a:p>
                      <a:pPr marL="0" lvl="0" indent="0" algn="l" rtl="0">
                        <a:lnSpc>
                          <a:spcPct val="115000"/>
                        </a:lnSpc>
                        <a:spcBef>
                          <a:spcPts val="1200"/>
                        </a:spcBef>
                        <a:spcAft>
                          <a:spcPts val="1200"/>
                        </a:spcAft>
                        <a:buNone/>
                      </a:pPr>
                      <a:r>
                        <a:rPr lang="en-GB" sz="1200"/>
                        <a:t>Explain how Graph Data base is best fit for your problem</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1200"/>
                        </a:spcBef>
                        <a:spcAft>
                          <a:spcPts val="1200"/>
                        </a:spcAft>
                        <a:buNone/>
                      </a:pPr>
                      <a:r>
                        <a:rPr lang="en-GB" sz="1200"/>
                        <a:t>Model your Graph Data base</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1200"/>
                        </a:spcBef>
                        <a:spcAft>
                          <a:spcPts val="1200"/>
                        </a:spcAft>
                        <a:buNone/>
                      </a:pPr>
                      <a:r>
                        <a:rPr lang="en-GB" sz="1200"/>
                        <a:t>Create Nodes, properties for nodes, label them and define the relationships between the nodes</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C</a:t>
                      </a:r>
                      <a:r>
                        <a:rPr lang="en-GB" sz="1200"/>
                        <a:t>leanse your data if there are any null values</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lnSpc>
                          <a:spcPct val="115000"/>
                        </a:lnSpc>
                        <a:spcBef>
                          <a:spcPts val="1200"/>
                        </a:spcBef>
                        <a:spcAft>
                          <a:spcPts val="1200"/>
                        </a:spcAft>
                        <a:buNone/>
                      </a:pPr>
                      <a:r>
                        <a:rPr lang="en-GB" sz="1200"/>
                        <a:t>Transform your data</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lnSpc>
                          <a:spcPct val="115000"/>
                        </a:lnSpc>
                        <a:spcBef>
                          <a:spcPts val="1200"/>
                        </a:spcBef>
                        <a:spcAft>
                          <a:spcPts val="1200"/>
                        </a:spcAft>
                        <a:buNone/>
                      </a:pPr>
                      <a:r>
                        <a:rPr lang="en-GB" sz="1200"/>
                        <a:t>Perform aggregation operations. </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lnSpc>
                          <a:spcPct val="115000"/>
                        </a:lnSpc>
                        <a:spcBef>
                          <a:spcPts val="1200"/>
                        </a:spcBef>
                        <a:spcAft>
                          <a:spcPts val="1200"/>
                        </a:spcAft>
                        <a:buNone/>
                      </a:pPr>
                      <a:r>
                        <a:rPr lang="en-GB" sz="1200"/>
                        <a:t>Query your data base</a:t>
                      </a:r>
                      <a:endParaRPr/>
                    </a:p>
                  </a:txBody>
                  <a:tcPr marL="91425" marR="91425" marT="91425" marB="91425"/>
                </a:tc>
                <a:tc>
                  <a:txBody>
                    <a:bodyPr/>
                    <a:lstStyle/>
                    <a:p>
                      <a:pPr marL="0" lvl="0" indent="0" algn="l" rtl="0">
                        <a:spcBef>
                          <a:spcPts val="0"/>
                        </a:spcBef>
                        <a:spcAft>
                          <a:spcPts val="0"/>
                        </a:spcAft>
                        <a:buNone/>
                      </a:pPr>
                      <a:r>
                        <a:rPr lang="en-GB"/>
                        <a:t>Done</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4572000" y="896475"/>
            <a:ext cx="4493549" cy="4102986"/>
          </a:xfrm>
          <a:prstGeom prst="rect">
            <a:avLst/>
          </a:prstGeom>
          <a:noFill/>
          <a:ln>
            <a:noFill/>
          </a:ln>
        </p:spPr>
      </p:pic>
      <p:sp>
        <p:nvSpPr>
          <p:cNvPr id="109" name="Google Shape;109;p16"/>
          <p:cNvSpPr txBox="1">
            <a:spLocks noGrp="1"/>
          </p:cNvSpPr>
          <p:nvPr>
            <p:ph type="body" idx="1"/>
          </p:nvPr>
        </p:nvSpPr>
        <p:spPr>
          <a:xfrm>
            <a:off x="235325" y="1568825"/>
            <a:ext cx="5334000" cy="2785800"/>
          </a:xfrm>
          <a:prstGeom prst="rect">
            <a:avLst/>
          </a:prstGeom>
          <a:noFill/>
          <a:ln>
            <a:noFill/>
          </a:ln>
        </p:spPr>
        <p:txBody>
          <a:bodyPr spcFirstLastPara="1" wrap="square" lIns="68575" tIns="34275" rIns="68575" bIns="34275" anchor="t" anchorCtr="0">
            <a:normAutofit/>
          </a:bodyPr>
          <a:lstStyle/>
          <a:p>
            <a:pPr marL="254000" lvl="0" indent="-139700" algn="l" rtl="0">
              <a:spcBef>
                <a:spcPts val="0"/>
              </a:spcBef>
              <a:spcAft>
                <a:spcPts val="0"/>
              </a:spcAft>
              <a:buSzPts val="1800"/>
              <a:buNone/>
            </a:pPr>
            <a:r>
              <a:rPr lang="en-GB">
                <a:solidFill>
                  <a:srgbClr val="000000"/>
                </a:solidFill>
              </a:rPr>
              <a:t>The database shows calling information of Thailand country i.e “a call log” of people living in different cities. There are 3 nodes and each nodes represented as Person, City and Calls.</a:t>
            </a:r>
            <a:endParaRPr>
              <a:solidFill>
                <a:srgbClr val="000000"/>
              </a:solidFill>
            </a:endParaRPr>
          </a:p>
          <a:p>
            <a:pPr marL="254000" lvl="0" indent="-139700" algn="l" rtl="0">
              <a:spcBef>
                <a:spcPts val="0"/>
              </a:spcBef>
              <a:spcAft>
                <a:spcPts val="0"/>
              </a:spcAft>
              <a:buSzPts val="1800"/>
              <a:buNone/>
            </a:pPr>
            <a:endParaRPr>
              <a:solidFill>
                <a:srgbClr val="000000"/>
              </a:solidFill>
            </a:endParaRPr>
          </a:p>
          <a:p>
            <a:pPr marL="254000" lvl="0" indent="-139700" algn="l" rtl="0">
              <a:spcBef>
                <a:spcPts val="0"/>
              </a:spcBef>
              <a:spcAft>
                <a:spcPts val="0"/>
              </a:spcAft>
              <a:buSzPts val="1800"/>
              <a:buNone/>
            </a:pPr>
            <a:endParaRPr>
              <a:solidFill>
                <a:srgbClr val="000000"/>
              </a:solidFill>
            </a:endParaRPr>
          </a:p>
          <a:p>
            <a:pPr marL="254000" lvl="0" indent="-139700" algn="l" rtl="0">
              <a:spcBef>
                <a:spcPts val="0"/>
              </a:spcBef>
              <a:spcAft>
                <a:spcPts val="0"/>
              </a:spcAft>
              <a:buSzPts val="1800"/>
              <a:buNone/>
            </a:pPr>
            <a:endParaRPr>
              <a:solidFill>
                <a:srgbClr val="000000"/>
              </a:solidFill>
            </a:endParaRPr>
          </a:p>
          <a:p>
            <a:pPr marL="254000" lvl="0" indent="-139700" algn="l" rtl="0">
              <a:spcBef>
                <a:spcPts val="0"/>
              </a:spcBef>
              <a:spcAft>
                <a:spcPts val="0"/>
              </a:spcAft>
              <a:buSzPts val="1800"/>
              <a:buNone/>
            </a:pPr>
            <a:endParaRPr>
              <a:solidFill>
                <a:srgbClr val="000000"/>
              </a:solidFill>
            </a:endParaRPr>
          </a:p>
        </p:txBody>
      </p:sp>
      <p:sp>
        <p:nvSpPr>
          <p:cNvPr id="110" name="Google Shape;110;p16"/>
          <p:cNvSpPr txBox="1">
            <a:spLocks noGrp="1"/>
          </p:cNvSpPr>
          <p:nvPr>
            <p:ph type="title"/>
          </p:nvPr>
        </p:nvSpPr>
        <p:spPr>
          <a:xfrm>
            <a:off x="1277475" y="665550"/>
            <a:ext cx="7350900" cy="4818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90000"/>
              <a:buFont typeface="Century Gothic"/>
              <a:buNone/>
            </a:pPr>
            <a:r>
              <a:rPr lang="en-GB"/>
              <a:t>Project Description</a:t>
            </a:r>
            <a:endParaRPr/>
          </a:p>
          <a:p>
            <a:pPr marL="0" lvl="0" indent="0" algn="l" rtl="0">
              <a:spcBef>
                <a:spcPts val="0"/>
              </a:spcBef>
              <a:spcAft>
                <a:spcPts val="0"/>
              </a:spcAft>
              <a:buClr>
                <a:srgbClr val="262626"/>
              </a:buClr>
              <a:buSzPct val="90000"/>
              <a:buFont typeface="Century Gothic"/>
              <a:buNone/>
            </a:pPr>
            <a:endParaRPr/>
          </a:p>
        </p:txBody>
      </p:sp>
      <p:pic>
        <p:nvPicPr>
          <p:cNvPr id="111" name="Google Shape;111;p16"/>
          <p:cNvPicPr preferRelativeResize="0"/>
          <p:nvPr/>
        </p:nvPicPr>
        <p:blipFill>
          <a:blip r:embed="rId4">
            <a:alphaModFix/>
          </a:blip>
          <a:stretch>
            <a:fillRect/>
          </a:stretch>
        </p:blipFill>
        <p:spPr>
          <a:xfrm>
            <a:off x="7149350" y="69475"/>
            <a:ext cx="1916200" cy="82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1944694" y="468083"/>
            <a:ext cx="6683700" cy="960600"/>
          </a:xfrm>
          <a:prstGeom prst="rect">
            <a:avLst/>
          </a:prstGeom>
          <a:ln>
            <a:noFill/>
          </a:ln>
        </p:spPr>
        <p:txBody>
          <a:bodyPr spcFirstLastPara="1" wrap="square" lIns="68575" tIns="34275" rIns="68575" bIns="34275" anchor="t" anchorCtr="0">
            <a:normAutofit/>
          </a:bodyPr>
          <a:lstStyle/>
          <a:p>
            <a:pPr marL="0" marR="0" lvl="0" indent="0" algn="l" rtl="0">
              <a:lnSpc>
                <a:spcPct val="100000"/>
              </a:lnSpc>
              <a:spcBef>
                <a:spcPts val="0"/>
              </a:spcBef>
              <a:spcAft>
                <a:spcPts val="0"/>
              </a:spcAft>
              <a:buNone/>
            </a:pPr>
            <a:r>
              <a:rPr lang="en-GB" sz="2300">
                <a:latin typeface="Arial"/>
                <a:ea typeface="Arial"/>
                <a:cs typeface="Arial"/>
                <a:sym typeface="Arial"/>
              </a:rPr>
              <a:t>Description of Attributes:</a:t>
            </a:r>
            <a:endParaRPr sz="2300">
              <a:latin typeface="Arial"/>
              <a:ea typeface="Arial"/>
              <a:cs typeface="Arial"/>
              <a:sym typeface="Arial"/>
            </a:endParaRPr>
          </a:p>
          <a:p>
            <a:pPr marL="0" marR="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p:txBody>
      </p:sp>
      <p:sp>
        <p:nvSpPr>
          <p:cNvPr id="117" name="Google Shape;117;p17"/>
          <p:cNvSpPr txBox="1">
            <a:spLocks noGrp="1"/>
          </p:cNvSpPr>
          <p:nvPr>
            <p:ph type="body" idx="1"/>
          </p:nvPr>
        </p:nvSpPr>
        <p:spPr>
          <a:xfrm>
            <a:off x="593800" y="1049700"/>
            <a:ext cx="8034600" cy="38361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0"/>
              </a:spcAft>
              <a:buNone/>
            </a:pPr>
            <a:r>
              <a:rPr lang="en-GB" sz="4900" b="1"/>
              <a:t>Let say Person(1) is caller and  Person(2) is receiver</a:t>
            </a:r>
            <a:endParaRPr sz="4900" b="1"/>
          </a:p>
          <a:p>
            <a:pPr marL="0" lvl="0" indent="0" algn="l" rtl="0">
              <a:spcBef>
                <a:spcPts val="800"/>
              </a:spcBef>
              <a:spcAft>
                <a:spcPts val="0"/>
              </a:spcAft>
              <a:buNone/>
            </a:pPr>
            <a:endParaRPr sz="4900" b="1"/>
          </a:p>
          <a:p>
            <a:pPr marL="0" lvl="0" indent="0" algn="l" rtl="0">
              <a:spcBef>
                <a:spcPts val="800"/>
              </a:spcBef>
              <a:spcAft>
                <a:spcPts val="0"/>
              </a:spcAft>
              <a:buNone/>
            </a:pPr>
            <a:r>
              <a:rPr lang="en-GB" sz="4500" b="1"/>
              <a:t>From name: Name of caller, Person(1) </a:t>
            </a:r>
            <a:endParaRPr sz="4500" b="1"/>
          </a:p>
          <a:p>
            <a:pPr marL="0" lvl="0" indent="0" algn="l" rtl="0">
              <a:spcBef>
                <a:spcPts val="800"/>
              </a:spcBef>
              <a:spcAft>
                <a:spcPts val="0"/>
              </a:spcAft>
              <a:buNone/>
            </a:pPr>
            <a:r>
              <a:rPr lang="en-GB" sz="4500" b="1"/>
              <a:t>From gender: Gender of Person(1)</a:t>
            </a:r>
            <a:endParaRPr sz="4500" b="1"/>
          </a:p>
          <a:p>
            <a:pPr marL="0" lvl="0" indent="0" algn="l" rtl="0">
              <a:spcBef>
                <a:spcPts val="800"/>
              </a:spcBef>
              <a:spcAft>
                <a:spcPts val="0"/>
              </a:spcAft>
              <a:buNone/>
            </a:pPr>
            <a:r>
              <a:rPr lang="en-GB" sz="4500" b="1"/>
              <a:t>From city: City from where person(1) is making call </a:t>
            </a:r>
            <a:endParaRPr sz="4500" b="1"/>
          </a:p>
          <a:p>
            <a:pPr marL="0" lvl="0" indent="0" algn="l" rtl="0">
              <a:spcBef>
                <a:spcPts val="800"/>
              </a:spcBef>
              <a:spcAft>
                <a:spcPts val="0"/>
              </a:spcAft>
              <a:buNone/>
            </a:pPr>
            <a:r>
              <a:rPr lang="en-GB" sz="4500" b="1"/>
              <a:t>From date: DateTimeStamp of call made by Person(1)</a:t>
            </a:r>
            <a:endParaRPr sz="4500" b="1"/>
          </a:p>
          <a:p>
            <a:pPr marL="0" lvl="0" indent="0" algn="l" rtl="0">
              <a:spcBef>
                <a:spcPts val="800"/>
              </a:spcBef>
              <a:spcAft>
                <a:spcPts val="0"/>
              </a:spcAft>
              <a:buNone/>
            </a:pPr>
            <a:r>
              <a:rPr lang="en-GB" sz="4500" b="1"/>
              <a:t>From number: Calling number of person(1)</a:t>
            </a:r>
            <a:endParaRPr sz="4500" b="1"/>
          </a:p>
          <a:p>
            <a:pPr marL="0" lvl="0" indent="0" algn="l" rtl="0">
              <a:spcBef>
                <a:spcPts val="800"/>
              </a:spcBef>
              <a:spcAft>
                <a:spcPts val="0"/>
              </a:spcAft>
              <a:buNone/>
            </a:pPr>
            <a:endParaRPr sz="4500" b="1"/>
          </a:p>
          <a:p>
            <a:pPr marL="0" lvl="0" indent="0" algn="l" rtl="0">
              <a:spcBef>
                <a:spcPts val="800"/>
              </a:spcBef>
              <a:spcAft>
                <a:spcPts val="0"/>
              </a:spcAft>
              <a:buNone/>
            </a:pPr>
            <a:r>
              <a:rPr lang="en-GB" sz="4500" b="1"/>
              <a:t>To name: Name of call receiver, Person(2)</a:t>
            </a:r>
            <a:endParaRPr sz="4500" b="1"/>
          </a:p>
          <a:p>
            <a:pPr marL="0" lvl="0" indent="0" algn="l" rtl="0">
              <a:spcBef>
                <a:spcPts val="800"/>
              </a:spcBef>
              <a:spcAft>
                <a:spcPts val="0"/>
              </a:spcAft>
              <a:buNone/>
            </a:pPr>
            <a:r>
              <a:rPr lang="en-GB" sz="4500" b="1"/>
              <a:t>To gender: Gender of Person(2)</a:t>
            </a:r>
            <a:endParaRPr sz="4500" b="1"/>
          </a:p>
          <a:p>
            <a:pPr marL="0" lvl="0" indent="0" algn="l" rtl="0">
              <a:spcBef>
                <a:spcPts val="800"/>
              </a:spcBef>
              <a:spcAft>
                <a:spcPts val="0"/>
              </a:spcAft>
              <a:buNone/>
            </a:pPr>
            <a:r>
              <a:rPr lang="en-GB" sz="4500" b="1"/>
              <a:t>To city: City from where Person(2) receives the call</a:t>
            </a:r>
            <a:endParaRPr sz="4500" b="1"/>
          </a:p>
          <a:p>
            <a:pPr marL="0" lvl="0" indent="0" algn="l" rtl="0">
              <a:spcBef>
                <a:spcPts val="800"/>
              </a:spcBef>
              <a:spcAft>
                <a:spcPts val="0"/>
              </a:spcAft>
              <a:buNone/>
            </a:pPr>
            <a:r>
              <a:rPr lang="en-GB" sz="4500" b="1"/>
              <a:t>To date: DateTimeStamp of call made by Person(2)</a:t>
            </a:r>
            <a:endParaRPr sz="4500" b="1"/>
          </a:p>
          <a:p>
            <a:pPr marL="0" lvl="0" indent="0" algn="l" rtl="0">
              <a:spcBef>
                <a:spcPts val="800"/>
              </a:spcBef>
              <a:spcAft>
                <a:spcPts val="0"/>
              </a:spcAft>
              <a:buNone/>
            </a:pPr>
            <a:r>
              <a:rPr lang="en-GB" sz="4500" b="1"/>
              <a:t>To number: Calling number of person(2)</a:t>
            </a:r>
            <a:endParaRPr sz="4500" b="1"/>
          </a:p>
          <a:p>
            <a:pPr marL="0" lvl="0" indent="0" algn="l" rtl="0">
              <a:spcBef>
                <a:spcPts val="800"/>
              </a:spcBef>
              <a:spcAft>
                <a:spcPts val="0"/>
              </a:spcAft>
              <a:buNone/>
            </a:pPr>
            <a:endParaRPr sz="3700" b="1"/>
          </a:p>
          <a:p>
            <a:pPr marL="0" lvl="0" indent="0" algn="l" rtl="0">
              <a:spcBef>
                <a:spcPts val="800"/>
              </a:spcBef>
              <a:spcAft>
                <a:spcPts val="0"/>
              </a:spcAft>
              <a:buNone/>
            </a:pPr>
            <a:endParaRPr sz="3700" b="1"/>
          </a:p>
          <a:p>
            <a:pPr marL="0" lvl="0" indent="0" algn="l" rtl="0">
              <a:spcBef>
                <a:spcPts val="800"/>
              </a:spcBef>
              <a:spcAft>
                <a:spcPts val="0"/>
              </a:spcAft>
              <a:buNone/>
            </a:pPr>
            <a:endParaRPr sz="3700" b="1"/>
          </a:p>
          <a:p>
            <a:pPr marL="0" lvl="0" indent="0" algn="l" rtl="0">
              <a:spcBef>
                <a:spcPts val="800"/>
              </a:spcBef>
              <a:spcAft>
                <a:spcPts val="0"/>
              </a:spcAft>
              <a:buNone/>
            </a:pPr>
            <a:r>
              <a:rPr lang="en-GB"/>
              <a:t> </a:t>
            </a:r>
            <a:endParaRPr/>
          </a:p>
        </p:txBody>
      </p:sp>
      <p:pic>
        <p:nvPicPr>
          <p:cNvPr id="118" name="Google Shape;118;p17"/>
          <p:cNvPicPr preferRelativeResize="0"/>
          <p:nvPr/>
        </p:nvPicPr>
        <p:blipFill>
          <a:blip r:embed="rId3">
            <a:alphaModFix/>
          </a:blip>
          <a:stretch>
            <a:fillRect/>
          </a:stretch>
        </p:blipFill>
        <p:spPr>
          <a:xfrm>
            <a:off x="7037275" y="105675"/>
            <a:ext cx="2039475" cy="801500"/>
          </a:xfrm>
          <a:prstGeom prst="rect">
            <a:avLst/>
          </a:prstGeom>
          <a:noFill/>
          <a:ln>
            <a:noFill/>
          </a:ln>
        </p:spPr>
      </p:pic>
      <p:sp>
        <p:nvSpPr>
          <p:cNvPr id="119" name="Google Shape;119;p17"/>
          <p:cNvSpPr/>
          <p:nvPr/>
        </p:nvSpPr>
        <p:spPr>
          <a:xfrm>
            <a:off x="4930600" y="2409275"/>
            <a:ext cx="616200" cy="60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7156075" y="2409275"/>
            <a:ext cx="616200" cy="60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Roboto"/>
              <a:ea typeface="Roboto"/>
              <a:cs typeface="Roboto"/>
              <a:sym typeface="Roboto"/>
            </a:endParaRPr>
          </a:p>
        </p:txBody>
      </p:sp>
      <p:sp>
        <p:nvSpPr>
          <p:cNvPr id="121" name="Google Shape;121;p17"/>
          <p:cNvSpPr/>
          <p:nvPr/>
        </p:nvSpPr>
        <p:spPr>
          <a:xfrm>
            <a:off x="5748625" y="2633375"/>
            <a:ext cx="1163100" cy="6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p:nvPr/>
        </p:nvSpPr>
        <p:spPr>
          <a:xfrm>
            <a:off x="4930600" y="2450900"/>
            <a:ext cx="61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latin typeface="Roboto"/>
                <a:ea typeface="Roboto"/>
                <a:cs typeface="Roboto"/>
                <a:sym typeface="Roboto"/>
              </a:rPr>
              <a:t> P1 </a:t>
            </a:r>
            <a:endParaRPr sz="2200">
              <a:latin typeface="Roboto"/>
              <a:ea typeface="Roboto"/>
              <a:cs typeface="Roboto"/>
              <a:sym typeface="Roboto"/>
            </a:endParaRPr>
          </a:p>
        </p:txBody>
      </p:sp>
      <p:sp>
        <p:nvSpPr>
          <p:cNvPr id="123" name="Google Shape;123;p17"/>
          <p:cNvSpPr txBox="1"/>
          <p:nvPr/>
        </p:nvSpPr>
        <p:spPr>
          <a:xfrm>
            <a:off x="7156075" y="2450900"/>
            <a:ext cx="699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Roboto"/>
                <a:ea typeface="Roboto"/>
                <a:cs typeface="Roboto"/>
                <a:sym typeface="Roboto"/>
              </a:rPr>
              <a:t>P2</a:t>
            </a:r>
            <a:endParaRPr sz="2500">
              <a:latin typeface="Roboto"/>
              <a:ea typeface="Roboto"/>
              <a:cs typeface="Roboto"/>
              <a:sym typeface="Roboto"/>
            </a:endParaRPr>
          </a:p>
        </p:txBody>
      </p:sp>
      <p:sp>
        <p:nvSpPr>
          <p:cNvPr id="124" name="Google Shape;124;p17"/>
          <p:cNvSpPr txBox="1"/>
          <p:nvPr/>
        </p:nvSpPr>
        <p:spPr>
          <a:xfrm>
            <a:off x="7114525" y="3260900"/>
            <a:ext cx="9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Receiver</a:t>
            </a:r>
            <a:endParaRPr>
              <a:latin typeface="Roboto"/>
              <a:ea typeface="Roboto"/>
              <a:cs typeface="Roboto"/>
              <a:sym typeface="Roboto"/>
            </a:endParaRPr>
          </a:p>
        </p:txBody>
      </p:sp>
      <p:sp>
        <p:nvSpPr>
          <p:cNvPr id="125" name="Google Shape;125;p17"/>
          <p:cNvSpPr txBox="1"/>
          <p:nvPr/>
        </p:nvSpPr>
        <p:spPr>
          <a:xfrm>
            <a:off x="4874550" y="3260900"/>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Caller</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8"/>
          <p:cNvPicPr preferRelativeResize="0"/>
          <p:nvPr/>
        </p:nvPicPr>
        <p:blipFill rotWithShape="1">
          <a:blip r:embed="rId3">
            <a:alphaModFix/>
          </a:blip>
          <a:srcRect t="14224" r="5687" b="38280"/>
          <a:stretch/>
        </p:blipFill>
        <p:spPr>
          <a:xfrm>
            <a:off x="909100" y="1029100"/>
            <a:ext cx="8079427" cy="3815801"/>
          </a:xfrm>
          <a:prstGeom prst="rect">
            <a:avLst/>
          </a:prstGeom>
          <a:noFill/>
          <a:ln w="9525" cap="flat" cmpd="sng">
            <a:solidFill>
              <a:schemeClr val="dk2"/>
            </a:solidFill>
            <a:prstDash val="solid"/>
            <a:round/>
            <a:headEnd type="none" w="sm" len="sm"/>
            <a:tailEnd type="none" w="sm" len="sm"/>
          </a:ln>
        </p:spPr>
      </p:pic>
      <p:sp>
        <p:nvSpPr>
          <p:cNvPr id="131" name="Google Shape;131;p18"/>
          <p:cNvSpPr txBox="1"/>
          <p:nvPr/>
        </p:nvSpPr>
        <p:spPr>
          <a:xfrm>
            <a:off x="1613650" y="582700"/>
            <a:ext cx="6454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dk1"/>
                </a:solidFill>
                <a:latin typeface="Roboto"/>
                <a:ea typeface="Roboto"/>
                <a:cs typeface="Roboto"/>
                <a:sym typeface="Roboto"/>
              </a:rPr>
              <a:t>CSV file with attributes:</a:t>
            </a:r>
            <a:endParaRPr sz="1700" b="1">
              <a:solidFill>
                <a:schemeClr val="dk1"/>
              </a:solidFill>
              <a:latin typeface="Roboto"/>
              <a:ea typeface="Roboto"/>
              <a:cs typeface="Roboto"/>
              <a:sym typeface="Roboto"/>
            </a:endParaRPr>
          </a:p>
        </p:txBody>
      </p:sp>
      <p:pic>
        <p:nvPicPr>
          <p:cNvPr id="132" name="Google Shape;132;p18"/>
          <p:cNvPicPr preferRelativeResize="0"/>
          <p:nvPr/>
        </p:nvPicPr>
        <p:blipFill>
          <a:blip r:embed="rId4">
            <a:alphaModFix/>
          </a:blip>
          <a:stretch>
            <a:fillRect/>
          </a:stretch>
        </p:blipFill>
        <p:spPr>
          <a:xfrm>
            <a:off x="7149350" y="69475"/>
            <a:ext cx="1916200" cy="82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795625" y="930100"/>
            <a:ext cx="2737800" cy="5154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262626"/>
              </a:buClr>
              <a:buSzPct val="90000"/>
              <a:buFont typeface="Arial"/>
              <a:buNone/>
            </a:pPr>
            <a:r>
              <a:rPr lang="en-GB" i="0">
                <a:latin typeface="Arial"/>
                <a:ea typeface="Arial"/>
                <a:cs typeface="Arial"/>
                <a:sym typeface="Arial"/>
              </a:rPr>
              <a:t>Normalization</a:t>
            </a:r>
            <a:endParaRPr/>
          </a:p>
        </p:txBody>
      </p:sp>
      <p:sp>
        <p:nvSpPr>
          <p:cNvPr id="138" name="Google Shape;138;p19"/>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body" idx="1"/>
          </p:nvPr>
        </p:nvSpPr>
        <p:spPr>
          <a:xfrm>
            <a:off x="486919" y="1600200"/>
            <a:ext cx="2737800" cy="2819400"/>
          </a:xfrm>
          <a:prstGeom prst="rect">
            <a:avLst/>
          </a:prstGeom>
          <a:noFill/>
          <a:ln>
            <a:noFill/>
          </a:ln>
        </p:spPr>
        <p:txBody>
          <a:bodyPr spcFirstLastPara="1" wrap="square" lIns="68575" tIns="34275" rIns="68575" bIns="34275" anchor="t" anchorCtr="0">
            <a:normAutofit fontScale="85000" lnSpcReduction="20000"/>
          </a:bodyPr>
          <a:lstStyle/>
          <a:p>
            <a:pPr marL="254000" lvl="0" indent="-240665" algn="l" rtl="0">
              <a:spcBef>
                <a:spcPts val="0"/>
              </a:spcBef>
              <a:spcAft>
                <a:spcPts val="0"/>
              </a:spcAft>
              <a:buSzPct val="77777"/>
              <a:buChar char="●"/>
            </a:pPr>
            <a:r>
              <a:rPr lang="en-GB" b="0" i="0">
                <a:solidFill>
                  <a:srgbClr val="292929"/>
                </a:solidFill>
                <a:latin typeface="Source Serif Pro"/>
                <a:ea typeface="Source Serif Pro"/>
                <a:cs typeface="Source Serif Pro"/>
                <a:sym typeface="Source Serif Pro"/>
              </a:rPr>
              <a:t>As you can see, currently, we have city property inside the Person node. </a:t>
            </a:r>
            <a:endParaRPr/>
          </a:p>
          <a:p>
            <a:pPr marL="254000" lvl="0" indent="-240665" algn="l" rtl="0">
              <a:spcBef>
                <a:spcPts val="800"/>
              </a:spcBef>
              <a:spcAft>
                <a:spcPts val="0"/>
              </a:spcAft>
              <a:buSzPct val="77777"/>
              <a:buChar char="●"/>
            </a:pPr>
            <a:r>
              <a:rPr lang="en-GB" b="0" i="0">
                <a:solidFill>
                  <a:srgbClr val="292929"/>
                </a:solidFill>
                <a:latin typeface="Source Serif Pro"/>
                <a:ea typeface="Source Serif Pro"/>
                <a:cs typeface="Source Serif Pro"/>
                <a:sym typeface="Source Serif Pro"/>
              </a:rPr>
              <a:t>This structure leads to data duplication and potential problems with inconsistency. Much better design to have each City as a separate node with relationship from each person, who living there.</a:t>
            </a:r>
            <a:endParaRPr/>
          </a:p>
        </p:txBody>
      </p:sp>
      <p:pic>
        <p:nvPicPr>
          <p:cNvPr id="140" name="Google Shape;140;p19" descr="A picture containing text&#10;&#10;Description automatically generated"/>
          <p:cNvPicPr preferRelativeResize="0"/>
          <p:nvPr/>
        </p:nvPicPr>
        <p:blipFill rotWithShape="1">
          <a:blip r:embed="rId3">
            <a:alphaModFix/>
          </a:blip>
          <a:srcRect/>
          <a:stretch/>
        </p:blipFill>
        <p:spPr>
          <a:xfrm>
            <a:off x="3464657" y="1302510"/>
            <a:ext cx="5215182" cy="2294678"/>
          </a:xfrm>
          <a:prstGeom prst="rect">
            <a:avLst/>
          </a:prstGeom>
          <a:noFill/>
          <a:ln>
            <a:noFill/>
          </a:ln>
        </p:spPr>
      </p:pic>
      <p:pic>
        <p:nvPicPr>
          <p:cNvPr id="141" name="Google Shape;141;p19"/>
          <p:cNvPicPr preferRelativeResize="0"/>
          <p:nvPr/>
        </p:nvPicPr>
        <p:blipFill>
          <a:blip r:embed="rId4">
            <a:alphaModFix/>
          </a:blip>
          <a:stretch>
            <a:fillRect/>
          </a:stretch>
        </p:blipFill>
        <p:spPr>
          <a:xfrm>
            <a:off x="7126950" y="58275"/>
            <a:ext cx="1916200" cy="82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body" idx="1"/>
          </p:nvPr>
        </p:nvSpPr>
        <p:spPr>
          <a:xfrm>
            <a:off x="1019725" y="1165400"/>
            <a:ext cx="7608900" cy="3268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a:t>Loading CSV to Cypher </a:t>
            </a:r>
            <a:endParaRPr/>
          </a:p>
          <a:p>
            <a:pPr marL="0" lvl="0" indent="0" algn="l" rtl="0">
              <a:spcBef>
                <a:spcPts val="0"/>
              </a:spcBef>
              <a:spcAft>
                <a:spcPts val="0"/>
              </a:spcAft>
              <a:buNone/>
            </a:pPr>
            <a:r>
              <a:rPr lang="en-GB" sz="1200">
                <a:solidFill>
                  <a:srgbClr val="859900"/>
                </a:solidFill>
                <a:highlight>
                  <a:schemeClr val="dk2"/>
                </a:highlight>
                <a:latin typeface="Arial"/>
                <a:ea typeface="Arial"/>
                <a:cs typeface="Arial"/>
                <a:sym typeface="Arial"/>
              </a:rPr>
              <a:t>LOAD</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CSV</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WITH</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HEADERS</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FROM</a:t>
            </a:r>
            <a:r>
              <a:rPr lang="en-GB" sz="1200">
                <a:solidFill>
                  <a:srgbClr val="FDF6E3"/>
                </a:solidFill>
                <a:highlight>
                  <a:schemeClr val="dk2"/>
                </a:highlight>
                <a:latin typeface="Arial"/>
                <a:ea typeface="Arial"/>
                <a:cs typeface="Arial"/>
                <a:sym typeface="Arial"/>
              </a:rPr>
              <a:t> </a:t>
            </a:r>
            <a:r>
              <a:rPr lang="en-GB" sz="1200">
                <a:solidFill>
                  <a:srgbClr val="B58900"/>
                </a:solidFill>
                <a:highlight>
                  <a:schemeClr val="dk2"/>
                </a:highlight>
                <a:latin typeface="Arial"/>
                <a:ea typeface="Arial"/>
                <a:cs typeface="Arial"/>
                <a:sym typeface="Arial"/>
              </a:rPr>
              <a:t>'file:///log_of_calls.csv'</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AS</a:t>
            </a:r>
            <a:r>
              <a:rPr lang="en-GB" sz="1200">
                <a:solidFill>
                  <a:srgbClr val="FDF6E3"/>
                </a:solidFill>
                <a:highlight>
                  <a:schemeClr val="dk2"/>
                </a:highlight>
                <a:latin typeface="Arial"/>
                <a:ea typeface="Arial"/>
                <a:cs typeface="Arial"/>
                <a:sym typeface="Arial"/>
              </a:rPr>
              <a:t> row</a:t>
            </a:r>
            <a:endParaRPr sz="1200">
              <a:solidFill>
                <a:srgbClr val="FDF6E3"/>
              </a:solidFill>
              <a:highlight>
                <a:schemeClr val="dk2"/>
              </a:highlight>
              <a:latin typeface="Arial"/>
              <a:ea typeface="Arial"/>
              <a:cs typeface="Arial"/>
              <a:sym typeface="Arial"/>
            </a:endParaRPr>
          </a:p>
          <a:p>
            <a:pPr marL="0" lvl="0" indent="0" algn="l" rtl="0">
              <a:spcBef>
                <a:spcPts val="0"/>
              </a:spcBef>
              <a:spcAft>
                <a:spcPts val="0"/>
              </a:spcAft>
              <a:buNone/>
            </a:pPr>
            <a:r>
              <a:rPr lang="en-GB" sz="1200">
                <a:solidFill>
                  <a:srgbClr val="859900"/>
                </a:solidFill>
                <a:highlight>
                  <a:schemeClr val="dk2"/>
                </a:highlight>
                <a:latin typeface="Arial"/>
                <a:ea typeface="Arial"/>
                <a:cs typeface="Arial"/>
                <a:sym typeface="Arial"/>
              </a:rPr>
              <a:t>RETURN</a:t>
            </a:r>
            <a:r>
              <a:rPr lang="en-GB" sz="1200">
                <a:solidFill>
                  <a:srgbClr val="FDF6E3"/>
                </a:solidFill>
                <a:highlight>
                  <a:schemeClr val="dk2"/>
                </a:highlight>
                <a:latin typeface="Arial"/>
                <a:ea typeface="Arial"/>
                <a:cs typeface="Arial"/>
                <a:sym typeface="Arial"/>
              </a:rPr>
              <a:t> </a:t>
            </a:r>
            <a:r>
              <a:rPr lang="en-GB" sz="1200">
                <a:solidFill>
                  <a:srgbClr val="859900"/>
                </a:solidFill>
                <a:highlight>
                  <a:schemeClr val="dk2"/>
                </a:highlight>
                <a:latin typeface="Arial"/>
                <a:ea typeface="Arial"/>
                <a:cs typeface="Arial"/>
                <a:sym typeface="Arial"/>
              </a:rPr>
              <a:t>count</a:t>
            </a:r>
            <a:r>
              <a:rPr lang="en-GB" sz="1200">
                <a:solidFill>
                  <a:srgbClr val="93A1A1"/>
                </a:solidFill>
                <a:highlight>
                  <a:schemeClr val="dk2"/>
                </a:highlight>
                <a:latin typeface="Arial"/>
                <a:ea typeface="Arial"/>
                <a:cs typeface="Arial"/>
                <a:sym typeface="Arial"/>
              </a:rPr>
              <a:t>(</a:t>
            </a:r>
            <a:r>
              <a:rPr lang="en-GB" sz="1200">
                <a:solidFill>
                  <a:srgbClr val="FDF6E3"/>
                </a:solidFill>
                <a:highlight>
                  <a:schemeClr val="dk2"/>
                </a:highlight>
                <a:latin typeface="Arial"/>
                <a:ea typeface="Arial"/>
                <a:cs typeface="Arial"/>
                <a:sym typeface="Arial"/>
              </a:rPr>
              <a:t>row</a:t>
            </a:r>
            <a:r>
              <a:rPr lang="en-GB" sz="1200">
                <a:solidFill>
                  <a:srgbClr val="93A1A1"/>
                </a:solidFill>
                <a:highlight>
                  <a:schemeClr val="dk2"/>
                </a:highlight>
                <a:latin typeface="Arial"/>
                <a:ea typeface="Arial"/>
                <a:cs typeface="Arial"/>
                <a:sym typeface="Arial"/>
              </a:rPr>
              <a:t>);</a:t>
            </a:r>
            <a:endParaRPr sz="1200">
              <a:solidFill>
                <a:srgbClr val="93A1A1"/>
              </a:solidFill>
              <a:highlight>
                <a:schemeClr val="dk2"/>
              </a:highlight>
              <a:latin typeface="Arial"/>
              <a:ea typeface="Arial"/>
              <a:cs typeface="Arial"/>
              <a:sym typeface="Arial"/>
            </a:endParaRPr>
          </a:p>
          <a:p>
            <a:pPr marL="0" lvl="0" indent="0" algn="l" rtl="0">
              <a:spcBef>
                <a:spcPts val="0"/>
              </a:spcBef>
              <a:spcAft>
                <a:spcPts val="0"/>
              </a:spcAft>
              <a:buNone/>
            </a:pPr>
            <a:endParaRPr sz="1100">
              <a:solidFill>
                <a:srgbClr val="93A1A1"/>
              </a:solidFill>
              <a:highlight>
                <a:schemeClr val="dk2"/>
              </a:highlight>
              <a:latin typeface="Arial"/>
              <a:ea typeface="Arial"/>
              <a:cs typeface="Arial"/>
              <a:sym typeface="Arial"/>
            </a:endParaRPr>
          </a:p>
          <a:p>
            <a:pPr marL="0" lvl="0" indent="0" algn="l" rtl="0">
              <a:spcBef>
                <a:spcPts val="0"/>
              </a:spcBef>
              <a:spcAft>
                <a:spcPts val="0"/>
              </a:spcAft>
              <a:buNone/>
            </a:pPr>
            <a:endParaRPr sz="1100">
              <a:solidFill>
                <a:srgbClr val="93A1A1"/>
              </a:solidFill>
              <a:highlight>
                <a:schemeClr val="dk2"/>
              </a:highlight>
              <a:latin typeface="Arial"/>
              <a:ea typeface="Arial"/>
              <a:cs typeface="Arial"/>
              <a:sym typeface="Arial"/>
            </a:endParaRPr>
          </a:p>
        </p:txBody>
      </p:sp>
      <p:pic>
        <p:nvPicPr>
          <p:cNvPr id="147" name="Google Shape;147;p20"/>
          <p:cNvPicPr preferRelativeResize="0"/>
          <p:nvPr/>
        </p:nvPicPr>
        <p:blipFill>
          <a:blip r:embed="rId3">
            <a:alphaModFix/>
          </a:blip>
          <a:stretch>
            <a:fillRect/>
          </a:stretch>
        </p:blipFill>
        <p:spPr>
          <a:xfrm>
            <a:off x="7160575" y="58275"/>
            <a:ext cx="1916200" cy="827000"/>
          </a:xfrm>
          <a:prstGeom prst="rect">
            <a:avLst/>
          </a:prstGeom>
          <a:noFill/>
          <a:ln>
            <a:noFill/>
          </a:ln>
        </p:spPr>
      </p:pic>
      <p:sp>
        <p:nvSpPr>
          <p:cNvPr id="148" name="Google Shape;148;p20"/>
          <p:cNvSpPr txBox="1"/>
          <p:nvPr/>
        </p:nvSpPr>
        <p:spPr>
          <a:xfrm>
            <a:off x="1860175" y="56030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Loading the Data in Cypher</a:t>
            </a:r>
            <a:endParaRPr sz="1800">
              <a:solidFill>
                <a:schemeClr val="dk1"/>
              </a:solidFill>
              <a:latin typeface="Roboto"/>
              <a:ea typeface="Roboto"/>
              <a:cs typeface="Roboto"/>
              <a:sym typeface="Roboto"/>
            </a:endParaRPr>
          </a:p>
        </p:txBody>
      </p:sp>
      <p:pic>
        <p:nvPicPr>
          <p:cNvPr id="149" name="Google Shape;149;p20"/>
          <p:cNvPicPr preferRelativeResize="0"/>
          <p:nvPr/>
        </p:nvPicPr>
        <p:blipFill>
          <a:blip r:embed="rId4">
            <a:alphaModFix/>
          </a:blip>
          <a:stretch>
            <a:fillRect/>
          </a:stretch>
        </p:blipFill>
        <p:spPr>
          <a:xfrm>
            <a:off x="2465300" y="2112325"/>
            <a:ext cx="6163301" cy="270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486925" y="974900"/>
            <a:ext cx="3842100" cy="79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262626"/>
              </a:buClr>
              <a:buSzPts val="2100"/>
              <a:buFont typeface="Arial"/>
              <a:buNone/>
            </a:pPr>
            <a:r>
              <a:rPr lang="en-GB" sz="2100" b="1" i="0" u="none" strike="noStrike">
                <a:latin typeface="Arial"/>
                <a:ea typeface="Arial"/>
                <a:cs typeface="Arial"/>
                <a:sym typeface="Arial"/>
              </a:rPr>
              <a:t>Defining and merging nodes along with their relationship </a:t>
            </a:r>
            <a:endParaRPr sz="2100"/>
          </a:p>
        </p:txBody>
      </p:sp>
      <p:sp>
        <p:nvSpPr>
          <p:cNvPr id="155" name="Google Shape;155;p21"/>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 name="Google Shape;156;p21"/>
          <p:cNvSpPr txBox="1">
            <a:spLocks noGrp="1"/>
          </p:cNvSpPr>
          <p:nvPr>
            <p:ph type="body" idx="1"/>
          </p:nvPr>
        </p:nvSpPr>
        <p:spPr>
          <a:xfrm>
            <a:off x="330050" y="1637525"/>
            <a:ext cx="3842100" cy="1231200"/>
          </a:xfrm>
          <a:prstGeom prst="rect">
            <a:avLst/>
          </a:prstGeom>
          <a:noFill/>
          <a:ln>
            <a:noFill/>
          </a:ln>
        </p:spPr>
        <p:txBody>
          <a:bodyPr spcFirstLastPara="1" wrap="square" lIns="68575" tIns="34275" rIns="68575" bIns="34275" anchor="t" anchorCtr="0">
            <a:normAutofit/>
          </a:bodyPr>
          <a:lstStyle/>
          <a:p>
            <a:pPr marL="254000" lvl="0" indent="-165100" algn="l" rtl="0">
              <a:spcBef>
                <a:spcPts val="0"/>
              </a:spcBef>
              <a:spcAft>
                <a:spcPts val="0"/>
              </a:spcAft>
              <a:buSzPts val="1400"/>
              <a:buNone/>
            </a:pPr>
            <a:r>
              <a:rPr lang="en-GB" sz="1400"/>
              <a:t>-Loading</a:t>
            </a:r>
            <a:endParaRPr sz="1400"/>
          </a:p>
          <a:p>
            <a:pPr marL="254000" lvl="0" indent="-165100" algn="l" rtl="0">
              <a:spcBef>
                <a:spcPts val="0"/>
              </a:spcBef>
              <a:spcAft>
                <a:spcPts val="0"/>
              </a:spcAft>
              <a:buSzPts val="1400"/>
              <a:buNone/>
            </a:pPr>
            <a:r>
              <a:rPr lang="en-GB" sz="1400"/>
              <a:t>-Merging</a:t>
            </a:r>
            <a:endParaRPr sz="1400"/>
          </a:p>
          <a:p>
            <a:pPr marL="254000" lvl="0" indent="-165100" algn="l" rtl="0">
              <a:spcBef>
                <a:spcPts val="0"/>
              </a:spcBef>
              <a:spcAft>
                <a:spcPts val="0"/>
              </a:spcAft>
              <a:buSzPts val="1400"/>
              <a:buNone/>
            </a:pPr>
            <a:r>
              <a:rPr lang="en-GB" sz="1400"/>
              <a:t>-Connection</a:t>
            </a:r>
            <a:endParaRPr sz="1400"/>
          </a:p>
          <a:p>
            <a:pPr marL="88900" lvl="0" indent="0" algn="l" rtl="0">
              <a:spcBef>
                <a:spcPts val="0"/>
              </a:spcBef>
              <a:spcAft>
                <a:spcPts val="0"/>
              </a:spcAft>
              <a:buSzPts val="1400"/>
              <a:buNone/>
            </a:pPr>
            <a:endParaRPr/>
          </a:p>
        </p:txBody>
      </p:sp>
      <p:sp>
        <p:nvSpPr>
          <p:cNvPr id="157" name="Google Shape;157;p21"/>
          <p:cNvSpPr/>
          <p:nvPr/>
        </p:nvSpPr>
        <p:spPr>
          <a:xfrm>
            <a:off x="4773700" y="454800"/>
            <a:ext cx="4090200" cy="4408500"/>
          </a:xfrm>
          <a:prstGeom prst="rect">
            <a:avLst/>
          </a:prstGeom>
          <a:solidFill>
            <a:srgbClr val="FFFFFE"/>
          </a:solidFill>
          <a:ln w="12700" cap="sq" cmpd="sng">
            <a:solidFill>
              <a:schemeClr val="dk2"/>
            </a:solidFill>
            <a:prstDash val="dot"/>
            <a:miter lim="800000"/>
            <a:headEnd type="none" w="sm" len="sm"/>
            <a:tailEnd type="none" w="sm" len="sm"/>
          </a:ln>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en-GB" sz="1200" b="1">
                <a:solidFill>
                  <a:srgbClr val="859900"/>
                </a:solidFill>
                <a:highlight>
                  <a:srgbClr val="262626"/>
                </a:highlight>
              </a:rPr>
              <a:t>LOAD</a:t>
            </a:r>
            <a:r>
              <a:rPr lang="en-GB" sz="1200" b="1">
                <a:solidFill>
                  <a:srgbClr val="FDF6E3"/>
                </a:solidFill>
                <a:highlight>
                  <a:srgbClr val="262626"/>
                </a:highlight>
              </a:rPr>
              <a:t> </a:t>
            </a:r>
            <a:r>
              <a:rPr lang="en-GB" sz="1200" b="1">
                <a:solidFill>
                  <a:srgbClr val="859900"/>
                </a:solidFill>
                <a:highlight>
                  <a:srgbClr val="262626"/>
                </a:highlight>
              </a:rPr>
              <a:t>CSV</a:t>
            </a:r>
            <a:r>
              <a:rPr lang="en-GB" sz="1200" b="1">
                <a:solidFill>
                  <a:srgbClr val="FDF6E3"/>
                </a:solidFill>
                <a:highlight>
                  <a:srgbClr val="262626"/>
                </a:highlight>
              </a:rPr>
              <a:t> </a:t>
            </a:r>
            <a:r>
              <a:rPr lang="en-GB" sz="1200" b="1">
                <a:solidFill>
                  <a:srgbClr val="859900"/>
                </a:solidFill>
                <a:highlight>
                  <a:srgbClr val="262626"/>
                </a:highlight>
              </a:rPr>
              <a:t>WITH</a:t>
            </a:r>
            <a:r>
              <a:rPr lang="en-GB" sz="1200" b="1">
                <a:solidFill>
                  <a:srgbClr val="FDF6E3"/>
                </a:solidFill>
                <a:highlight>
                  <a:srgbClr val="262626"/>
                </a:highlight>
              </a:rPr>
              <a:t> </a:t>
            </a:r>
            <a:r>
              <a:rPr lang="en-GB" sz="1200" b="1">
                <a:solidFill>
                  <a:srgbClr val="859900"/>
                </a:solidFill>
                <a:highlight>
                  <a:srgbClr val="262626"/>
                </a:highlight>
              </a:rPr>
              <a:t>HEADERS</a:t>
            </a:r>
            <a:r>
              <a:rPr lang="en-GB" sz="1200" b="1">
                <a:solidFill>
                  <a:srgbClr val="FDF6E3"/>
                </a:solidFill>
                <a:highlight>
                  <a:srgbClr val="262626"/>
                </a:highlight>
              </a:rPr>
              <a:t> </a:t>
            </a:r>
            <a:r>
              <a:rPr lang="en-GB" sz="1200" b="1">
                <a:solidFill>
                  <a:srgbClr val="859900"/>
                </a:solidFill>
                <a:highlight>
                  <a:srgbClr val="262626"/>
                </a:highlight>
              </a:rPr>
              <a:t>FROM</a:t>
            </a:r>
            <a:r>
              <a:rPr lang="en-GB" sz="1200" b="1">
                <a:solidFill>
                  <a:srgbClr val="FDF6E3"/>
                </a:solidFill>
                <a:highlight>
                  <a:srgbClr val="262626"/>
                </a:highlight>
              </a:rPr>
              <a:t> </a:t>
            </a:r>
            <a:r>
              <a:rPr lang="en-GB" sz="1200" b="1">
                <a:solidFill>
                  <a:srgbClr val="B58900"/>
                </a:solidFill>
                <a:highlight>
                  <a:srgbClr val="262626"/>
                </a:highlight>
              </a:rPr>
              <a:t>'file:///log_of_calls.csv'</a:t>
            </a:r>
            <a:r>
              <a:rPr lang="en-GB" sz="1200" b="1">
                <a:solidFill>
                  <a:srgbClr val="FDF6E3"/>
                </a:solidFill>
                <a:highlight>
                  <a:srgbClr val="262626"/>
                </a:highlight>
              </a:rPr>
              <a:t> </a:t>
            </a:r>
            <a:r>
              <a:rPr lang="en-GB" sz="1200" b="1">
                <a:solidFill>
                  <a:srgbClr val="859900"/>
                </a:solidFill>
                <a:highlight>
                  <a:srgbClr val="262626"/>
                </a:highlight>
              </a:rPr>
              <a:t>AS</a:t>
            </a:r>
            <a:r>
              <a:rPr lang="en-GB" sz="1200" b="1">
                <a:solidFill>
                  <a:srgbClr val="FDF6E3"/>
                </a:solidFill>
                <a:highlight>
                  <a:srgbClr val="262626"/>
                </a:highlight>
              </a:rPr>
              <a:t> line</a:t>
            </a:r>
            <a:endParaRPr sz="1200" b="1">
              <a:solidFill>
                <a:srgbClr val="FDF6E3"/>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c1</a:t>
            </a:r>
            <a:r>
              <a:rPr lang="en-GB" sz="1200" b="1">
                <a:solidFill>
                  <a:srgbClr val="93A1A1"/>
                </a:solidFill>
                <a:highlight>
                  <a:srgbClr val="262626"/>
                </a:highlight>
              </a:rPr>
              <a:t>:</a:t>
            </a:r>
            <a:r>
              <a:rPr lang="en-GB" sz="1200" b="1">
                <a:solidFill>
                  <a:srgbClr val="FDF6E3"/>
                </a:solidFill>
                <a:highlight>
                  <a:srgbClr val="262626"/>
                </a:highlight>
              </a:rPr>
              <a:t>City </a:t>
            </a:r>
            <a:r>
              <a:rPr lang="en-GB" sz="1200" b="1">
                <a:solidFill>
                  <a:srgbClr val="93A1A1"/>
                </a:solidFill>
                <a:highlight>
                  <a:srgbClr val="262626"/>
                </a:highlight>
              </a:rPr>
              <a:t>{</a:t>
            </a:r>
            <a:r>
              <a:rPr lang="en-GB" sz="1200" b="1">
                <a:solidFill>
                  <a:srgbClr val="FDF6E3"/>
                </a:solidFill>
                <a:highlight>
                  <a:srgbClr val="262626"/>
                </a:highlight>
              </a:rPr>
              <a:t> name</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from_city </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p1</a:t>
            </a:r>
            <a:r>
              <a:rPr lang="en-GB" sz="1200" b="1">
                <a:solidFill>
                  <a:srgbClr val="93A1A1"/>
                </a:solidFill>
                <a:highlight>
                  <a:srgbClr val="262626"/>
                </a:highlight>
              </a:rPr>
              <a:t>:</a:t>
            </a:r>
            <a:r>
              <a:rPr lang="en-GB" sz="1200" b="1">
                <a:solidFill>
                  <a:srgbClr val="FDF6E3"/>
                </a:solidFill>
                <a:highlight>
                  <a:srgbClr val="262626"/>
                </a:highlight>
              </a:rPr>
              <a:t>Person </a:t>
            </a:r>
            <a:r>
              <a:rPr lang="en-GB" sz="1200" b="1">
                <a:solidFill>
                  <a:srgbClr val="93A1A1"/>
                </a:solidFill>
                <a:highlight>
                  <a:srgbClr val="262626"/>
                </a:highlight>
              </a:rPr>
              <a:t>{</a:t>
            </a:r>
            <a:r>
              <a:rPr lang="en-GB" sz="1200" b="1">
                <a:solidFill>
                  <a:srgbClr val="FDF6E3"/>
                </a:solidFill>
                <a:highlight>
                  <a:srgbClr val="262626"/>
                </a:highlight>
              </a:rPr>
              <a:t> name</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from_name</a:t>
            </a:r>
            <a:r>
              <a:rPr lang="en-GB" sz="1200" b="1">
                <a:solidFill>
                  <a:srgbClr val="93A1A1"/>
                </a:solidFill>
                <a:highlight>
                  <a:srgbClr val="262626"/>
                </a:highlight>
              </a:rPr>
              <a:t>,</a:t>
            </a:r>
            <a:r>
              <a:rPr lang="en-GB" sz="1200" b="1">
                <a:solidFill>
                  <a:srgbClr val="FDF6E3"/>
                </a:solidFill>
                <a:highlight>
                  <a:srgbClr val="262626"/>
                </a:highlight>
              </a:rPr>
              <a:t> number</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from_number</a:t>
            </a:r>
            <a:r>
              <a:rPr lang="en-GB" sz="1200" b="1">
                <a:solidFill>
                  <a:srgbClr val="93A1A1"/>
                </a:solidFill>
                <a:highlight>
                  <a:srgbClr val="262626"/>
                </a:highlight>
              </a:rPr>
              <a:t>,</a:t>
            </a:r>
            <a:r>
              <a:rPr lang="en-GB" sz="1200" b="1">
                <a:solidFill>
                  <a:srgbClr val="FDF6E3"/>
                </a:solidFill>
                <a:highlight>
                  <a:srgbClr val="262626"/>
                </a:highlight>
              </a:rPr>
              <a:t> gender</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from_gender </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p1</a:t>
            </a:r>
            <a:r>
              <a:rPr lang="en-GB" sz="1200" b="1">
                <a:solidFill>
                  <a:srgbClr val="93A1A1"/>
                </a:solidFill>
                <a:highlight>
                  <a:srgbClr val="262626"/>
                </a:highlight>
              </a:rPr>
              <a:t>)-[:</a:t>
            </a:r>
            <a:r>
              <a:rPr lang="en-GB" sz="1200" b="1">
                <a:solidFill>
                  <a:srgbClr val="859900"/>
                </a:solidFill>
                <a:highlight>
                  <a:srgbClr val="262626"/>
                </a:highlight>
              </a:rPr>
              <a:t>FROM</a:t>
            </a:r>
            <a:r>
              <a:rPr lang="en-GB" sz="1200" b="1">
                <a:solidFill>
                  <a:srgbClr val="93A1A1"/>
                </a:solidFill>
                <a:highlight>
                  <a:srgbClr val="262626"/>
                </a:highlight>
              </a:rPr>
              <a:t>]-&gt;(</a:t>
            </a:r>
            <a:r>
              <a:rPr lang="en-GB" sz="1200" b="1">
                <a:solidFill>
                  <a:srgbClr val="FDF6E3"/>
                </a:solidFill>
                <a:highlight>
                  <a:srgbClr val="262626"/>
                </a:highlight>
              </a:rPr>
              <a:t>c1</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c2</a:t>
            </a:r>
            <a:r>
              <a:rPr lang="en-GB" sz="1200" b="1">
                <a:solidFill>
                  <a:srgbClr val="93A1A1"/>
                </a:solidFill>
                <a:highlight>
                  <a:srgbClr val="262626"/>
                </a:highlight>
              </a:rPr>
              <a:t>:</a:t>
            </a:r>
            <a:r>
              <a:rPr lang="en-GB" sz="1200" b="1">
                <a:solidFill>
                  <a:srgbClr val="FDF6E3"/>
                </a:solidFill>
                <a:highlight>
                  <a:srgbClr val="262626"/>
                </a:highlight>
              </a:rPr>
              <a:t>City </a:t>
            </a:r>
            <a:r>
              <a:rPr lang="en-GB" sz="1200" b="1">
                <a:solidFill>
                  <a:srgbClr val="93A1A1"/>
                </a:solidFill>
                <a:highlight>
                  <a:srgbClr val="262626"/>
                </a:highlight>
              </a:rPr>
              <a:t>{</a:t>
            </a:r>
            <a:r>
              <a:rPr lang="en-GB" sz="1200" b="1">
                <a:solidFill>
                  <a:srgbClr val="FDF6E3"/>
                </a:solidFill>
                <a:highlight>
                  <a:srgbClr val="262626"/>
                </a:highlight>
              </a:rPr>
              <a:t> name</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to_city </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p2</a:t>
            </a:r>
            <a:r>
              <a:rPr lang="en-GB" sz="1200" b="1">
                <a:solidFill>
                  <a:srgbClr val="93A1A1"/>
                </a:solidFill>
                <a:highlight>
                  <a:srgbClr val="262626"/>
                </a:highlight>
              </a:rPr>
              <a:t>:</a:t>
            </a:r>
            <a:r>
              <a:rPr lang="en-GB" sz="1200" b="1">
                <a:solidFill>
                  <a:srgbClr val="FDF6E3"/>
                </a:solidFill>
                <a:highlight>
                  <a:srgbClr val="262626"/>
                </a:highlight>
              </a:rPr>
              <a:t>Person </a:t>
            </a:r>
            <a:r>
              <a:rPr lang="en-GB" sz="1200" b="1">
                <a:solidFill>
                  <a:srgbClr val="93A1A1"/>
                </a:solidFill>
                <a:highlight>
                  <a:srgbClr val="262626"/>
                </a:highlight>
              </a:rPr>
              <a:t>{</a:t>
            </a:r>
            <a:r>
              <a:rPr lang="en-GB" sz="1200" b="1">
                <a:solidFill>
                  <a:srgbClr val="FDF6E3"/>
                </a:solidFill>
                <a:highlight>
                  <a:srgbClr val="262626"/>
                </a:highlight>
              </a:rPr>
              <a:t> name</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to_name</a:t>
            </a:r>
            <a:r>
              <a:rPr lang="en-GB" sz="1200" b="1">
                <a:solidFill>
                  <a:srgbClr val="93A1A1"/>
                </a:solidFill>
                <a:highlight>
                  <a:srgbClr val="262626"/>
                </a:highlight>
              </a:rPr>
              <a:t>,</a:t>
            </a:r>
            <a:r>
              <a:rPr lang="en-GB" sz="1200" b="1">
                <a:solidFill>
                  <a:srgbClr val="FDF6E3"/>
                </a:solidFill>
                <a:highlight>
                  <a:srgbClr val="262626"/>
                </a:highlight>
              </a:rPr>
              <a:t> number</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to_number</a:t>
            </a:r>
            <a:r>
              <a:rPr lang="en-GB" sz="1200" b="1">
                <a:solidFill>
                  <a:srgbClr val="93A1A1"/>
                </a:solidFill>
                <a:highlight>
                  <a:srgbClr val="262626"/>
                </a:highlight>
              </a:rPr>
              <a:t>,</a:t>
            </a:r>
            <a:r>
              <a:rPr lang="en-GB" sz="1200" b="1">
                <a:solidFill>
                  <a:srgbClr val="FDF6E3"/>
                </a:solidFill>
                <a:highlight>
                  <a:srgbClr val="262626"/>
                </a:highlight>
              </a:rPr>
              <a:t> gender</a:t>
            </a:r>
            <a:r>
              <a:rPr lang="en-GB" sz="1200" b="1">
                <a:solidFill>
                  <a:srgbClr val="93A1A1"/>
                </a:solidFill>
                <a:highlight>
                  <a:srgbClr val="262626"/>
                </a:highlight>
              </a:rPr>
              <a:t>:</a:t>
            </a:r>
            <a:r>
              <a:rPr lang="en-GB" sz="1200" b="1">
                <a:solidFill>
                  <a:srgbClr val="FDF6E3"/>
                </a:solidFill>
                <a:highlight>
                  <a:srgbClr val="262626"/>
                </a:highlight>
              </a:rPr>
              <a:t> line</a:t>
            </a:r>
            <a:r>
              <a:rPr lang="en-GB" sz="1200" b="1">
                <a:solidFill>
                  <a:srgbClr val="93A1A1"/>
                </a:solidFill>
                <a:highlight>
                  <a:srgbClr val="262626"/>
                </a:highlight>
              </a:rPr>
              <a:t>.</a:t>
            </a:r>
            <a:r>
              <a:rPr lang="en-GB" sz="1200" b="1">
                <a:solidFill>
                  <a:srgbClr val="FDF6E3"/>
                </a:solidFill>
                <a:highlight>
                  <a:srgbClr val="262626"/>
                </a:highlight>
              </a:rPr>
              <a:t>to_gender </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MERGE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p2</a:t>
            </a:r>
            <a:r>
              <a:rPr lang="en-GB" sz="1200" b="1">
                <a:solidFill>
                  <a:srgbClr val="93A1A1"/>
                </a:solidFill>
                <a:highlight>
                  <a:srgbClr val="262626"/>
                </a:highlight>
              </a:rPr>
              <a:t>)-[:</a:t>
            </a:r>
            <a:r>
              <a:rPr lang="en-GB" sz="1200" b="1">
                <a:solidFill>
                  <a:srgbClr val="859900"/>
                </a:solidFill>
                <a:highlight>
                  <a:srgbClr val="262626"/>
                </a:highlight>
              </a:rPr>
              <a:t>FROM</a:t>
            </a:r>
            <a:r>
              <a:rPr lang="en-GB" sz="1200" b="1">
                <a:solidFill>
                  <a:srgbClr val="93A1A1"/>
                </a:solidFill>
                <a:highlight>
                  <a:srgbClr val="262626"/>
                </a:highlight>
              </a:rPr>
              <a:t>]-&gt;(</a:t>
            </a:r>
            <a:r>
              <a:rPr lang="en-GB" sz="1200" b="1">
                <a:solidFill>
                  <a:srgbClr val="FDF6E3"/>
                </a:solidFill>
                <a:highlight>
                  <a:srgbClr val="262626"/>
                </a:highlight>
              </a:rPr>
              <a:t>c2</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CREATE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D4D4D4"/>
                </a:solidFill>
                <a:highlight>
                  <a:srgbClr val="262626"/>
                </a:highlight>
              </a:rPr>
              <a:t>c</a:t>
            </a:r>
            <a:r>
              <a:rPr lang="en-GB" sz="1200" b="1">
                <a:solidFill>
                  <a:srgbClr val="93A1A1"/>
                </a:solidFill>
                <a:highlight>
                  <a:srgbClr val="262626"/>
                </a:highlight>
              </a:rPr>
              <a:t>:</a:t>
            </a:r>
            <a:r>
              <a:rPr lang="en-GB" sz="1200" b="1">
                <a:solidFill>
                  <a:srgbClr val="859900"/>
                </a:solidFill>
                <a:highlight>
                  <a:srgbClr val="262626"/>
                </a:highlight>
              </a:rPr>
              <a:t>Call</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 </a:t>
            </a:r>
            <a:r>
              <a:rPr lang="en-GB" sz="1200" b="1">
                <a:solidFill>
                  <a:srgbClr val="859900"/>
                </a:solidFill>
                <a:highlight>
                  <a:srgbClr val="262626"/>
                </a:highlight>
              </a:rPr>
              <a:t>from</a:t>
            </a:r>
            <a:r>
              <a:rPr lang="en-GB" sz="1200" b="1">
                <a:solidFill>
                  <a:srgbClr val="93A1A1"/>
                </a:solidFill>
                <a:highlight>
                  <a:srgbClr val="262626"/>
                </a:highlight>
              </a:rPr>
              <a:t>:</a:t>
            </a:r>
            <a:r>
              <a:rPr lang="en-GB" sz="1200" b="1">
                <a:solidFill>
                  <a:srgbClr val="FDF6E3"/>
                </a:solidFill>
                <a:highlight>
                  <a:srgbClr val="262626"/>
                </a:highlight>
              </a:rPr>
              <a:t> datetime</a:t>
            </a:r>
            <a:r>
              <a:rPr lang="en-GB" sz="1200" b="1">
                <a:solidFill>
                  <a:srgbClr val="93A1A1"/>
                </a:solidFill>
                <a:highlight>
                  <a:srgbClr val="262626"/>
                </a:highlight>
              </a:rPr>
              <a:t>(</a:t>
            </a:r>
            <a:r>
              <a:rPr lang="en-GB" sz="1200" b="1">
                <a:solidFill>
                  <a:srgbClr val="FDF6E3"/>
                </a:solidFill>
                <a:highlight>
                  <a:srgbClr val="262626"/>
                </a:highlight>
              </a:rPr>
              <a:t>line</a:t>
            </a:r>
            <a:r>
              <a:rPr lang="en-GB" sz="1200" b="1">
                <a:solidFill>
                  <a:srgbClr val="93A1A1"/>
                </a:solidFill>
                <a:highlight>
                  <a:srgbClr val="262626"/>
                </a:highlight>
              </a:rPr>
              <a:t>.</a:t>
            </a:r>
            <a:r>
              <a:rPr lang="en-GB" sz="1200" b="1">
                <a:solidFill>
                  <a:srgbClr val="FDF6E3"/>
                </a:solidFill>
                <a:highlight>
                  <a:srgbClr val="262626"/>
                </a:highlight>
              </a:rPr>
              <a:t>from_dt</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FDF6E3"/>
                </a:solidFill>
                <a:highlight>
                  <a:srgbClr val="262626"/>
                </a:highlight>
              </a:rPr>
              <a:t>to</a:t>
            </a:r>
            <a:r>
              <a:rPr lang="en-GB" sz="1200" b="1">
                <a:solidFill>
                  <a:srgbClr val="93A1A1"/>
                </a:solidFill>
                <a:highlight>
                  <a:srgbClr val="262626"/>
                </a:highlight>
              </a:rPr>
              <a:t>:</a:t>
            </a:r>
            <a:r>
              <a:rPr lang="en-GB" sz="1200" b="1">
                <a:solidFill>
                  <a:srgbClr val="FDF6E3"/>
                </a:solidFill>
                <a:highlight>
                  <a:srgbClr val="262626"/>
                </a:highlight>
              </a:rPr>
              <a:t> datetime</a:t>
            </a:r>
            <a:r>
              <a:rPr lang="en-GB" sz="1200" b="1">
                <a:solidFill>
                  <a:srgbClr val="93A1A1"/>
                </a:solidFill>
                <a:highlight>
                  <a:srgbClr val="262626"/>
                </a:highlight>
              </a:rPr>
              <a:t>(</a:t>
            </a:r>
            <a:r>
              <a:rPr lang="en-GB" sz="1200" b="1">
                <a:solidFill>
                  <a:srgbClr val="FDF6E3"/>
                </a:solidFill>
                <a:highlight>
                  <a:srgbClr val="262626"/>
                </a:highlight>
              </a:rPr>
              <a:t>line</a:t>
            </a:r>
            <a:r>
              <a:rPr lang="en-GB" sz="1200" b="1">
                <a:solidFill>
                  <a:srgbClr val="93A1A1"/>
                </a:solidFill>
                <a:highlight>
                  <a:srgbClr val="262626"/>
                </a:highlight>
              </a:rPr>
              <a:t>.</a:t>
            </a:r>
            <a:r>
              <a:rPr lang="en-GB" sz="1200" b="1">
                <a:solidFill>
                  <a:srgbClr val="FDF6E3"/>
                </a:solidFill>
                <a:highlight>
                  <a:srgbClr val="262626"/>
                </a:highlight>
              </a:rPr>
              <a:t>to_dt</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FDF6E3"/>
                </a:solidFill>
                <a:highlight>
                  <a:srgbClr val="262626"/>
                </a:highlight>
              </a:rPr>
              <a:t>duration</a:t>
            </a:r>
            <a:r>
              <a:rPr lang="en-GB" sz="1200" b="1">
                <a:solidFill>
                  <a:srgbClr val="93A1A1"/>
                </a:solidFill>
                <a:highlight>
                  <a:srgbClr val="262626"/>
                </a:highlight>
              </a:rPr>
              <a:t>:</a:t>
            </a:r>
            <a:r>
              <a:rPr lang="en-GB" sz="1200" b="1">
                <a:solidFill>
                  <a:srgbClr val="FDF6E3"/>
                </a:solidFill>
                <a:highlight>
                  <a:srgbClr val="262626"/>
                </a:highlight>
              </a:rPr>
              <a:t> duration</a:t>
            </a:r>
            <a:r>
              <a:rPr lang="en-GB" sz="1200" b="1">
                <a:solidFill>
                  <a:srgbClr val="93A1A1"/>
                </a:solidFill>
                <a:highlight>
                  <a:srgbClr val="262626"/>
                </a:highlight>
              </a:rPr>
              <a:t>.</a:t>
            </a:r>
            <a:r>
              <a:rPr lang="en-GB" sz="1200" b="1">
                <a:solidFill>
                  <a:srgbClr val="FDF6E3"/>
                </a:solidFill>
                <a:highlight>
                  <a:srgbClr val="262626"/>
                </a:highlight>
              </a:rPr>
              <a:t>between</a:t>
            </a:r>
            <a:r>
              <a:rPr lang="en-GB" sz="1200" b="1">
                <a:solidFill>
                  <a:srgbClr val="93A1A1"/>
                </a:solidFill>
                <a:highlight>
                  <a:srgbClr val="262626"/>
                </a:highlight>
              </a:rPr>
              <a:t>(</a:t>
            </a:r>
            <a:r>
              <a:rPr lang="en-GB" sz="1200" b="1">
                <a:solidFill>
                  <a:srgbClr val="FDF6E3"/>
                </a:solidFill>
                <a:highlight>
                  <a:srgbClr val="262626"/>
                </a:highlight>
              </a:rPr>
              <a:t>datetime</a:t>
            </a:r>
            <a:r>
              <a:rPr lang="en-GB" sz="1200" b="1">
                <a:solidFill>
                  <a:srgbClr val="93A1A1"/>
                </a:solidFill>
                <a:highlight>
                  <a:srgbClr val="262626"/>
                </a:highlight>
              </a:rPr>
              <a:t>(</a:t>
            </a:r>
            <a:r>
              <a:rPr lang="en-GB" sz="1200" b="1">
                <a:solidFill>
                  <a:srgbClr val="FDF6E3"/>
                </a:solidFill>
                <a:highlight>
                  <a:srgbClr val="262626"/>
                </a:highlight>
              </a:rPr>
              <a:t>line</a:t>
            </a:r>
            <a:r>
              <a:rPr lang="en-GB" sz="1200" b="1">
                <a:solidFill>
                  <a:srgbClr val="93A1A1"/>
                </a:solidFill>
                <a:highlight>
                  <a:srgbClr val="262626"/>
                </a:highlight>
              </a:rPr>
              <a:t>.</a:t>
            </a:r>
            <a:r>
              <a:rPr lang="en-GB" sz="1200" b="1">
                <a:solidFill>
                  <a:srgbClr val="FDF6E3"/>
                </a:solidFill>
                <a:highlight>
                  <a:srgbClr val="262626"/>
                </a:highlight>
              </a:rPr>
              <a:t>from_dt</a:t>
            </a:r>
            <a:r>
              <a:rPr lang="en-GB" sz="1200" b="1">
                <a:solidFill>
                  <a:srgbClr val="93A1A1"/>
                </a:solidFill>
                <a:highlight>
                  <a:srgbClr val="262626"/>
                </a:highlight>
              </a:rPr>
              <a:t>),</a:t>
            </a:r>
            <a:r>
              <a:rPr lang="en-GB" sz="1200" b="1">
                <a:solidFill>
                  <a:srgbClr val="FDF6E3"/>
                </a:solidFill>
                <a:highlight>
                  <a:srgbClr val="262626"/>
                </a:highlight>
              </a:rPr>
              <a:t> datetime</a:t>
            </a:r>
            <a:r>
              <a:rPr lang="en-GB" sz="1200" b="1">
                <a:solidFill>
                  <a:srgbClr val="93A1A1"/>
                </a:solidFill>
                <a:highlight>
                  <a:srgbClr val="262626"/>
                </a:highlight>
              </a:rPr>
              <a:t>(</a:t>
            </a:r>
            <a:r>
              <a:rPr lang="en-GB" sz="1200" b="1">
                <a:solidFill>
                  <a:srgbClr val="FDF6E3"/>
                </a:solidFill>
                <a:highlight>
                  <a:srgbClr val="262626"/>
                </a:highlight>
              </a:rPr>
              <a:t>line</a:t>
            </a:r>
            <a:r>
              <a:rPr lang="en-GB" sz="1200" b="1">
                <a:solidFill>
                  <a:srgbClr val="93A1A1"/>
                </a:solidFill>
                <a:highlight>
                  <a:srgbClr val="262626"/>
                </a:highlight>
              </a:rPr>
              <a:t>.</a:t>
            </a:r>
            <a:r>
              <a:rPr lang="en-GB" sz="1200" b="1">
                <a:solidFill>
                  <a:srgbClr val="FDF6E3"/>
                </a:solidFill>
                <a:highlight>
                  <a:srgbClr val="262626"/>
                </a:highlight>
              </a:rPr>
              <a:t>to_dt</a:t>
            </a:r>
            <a:r>
              <a:rPr lang="en-GB" sz="1200" b="1">
                <a:solidFill>
                  <a:srgbClr val="93A1A1"/>
                </a:solidFill>
                <a:highlight>
                  <a:srgbClr val="262626"/>
                </a:highlight>
              </a:rPr>
              <a:t>)).</a:t>
            </a:r>
            <a:r>
              <a:rPr lang="en-GB" sz="1200" b="1">
                <a:solidFill>
                  <a:srgbClr val="FDF6E3"/>
                </a:solidFill>
                <a:highlight>
                  <a:srgbClr val="262626"/>
                </a:highlight>
              </a:rPr>
              <a:t>minutes </a:t>
            </a:r>
            <a:r>
              <a:rPr lang="en-GB" sz="1200" b="1">
                <a:solidFill>
                  <a:srgbClr val="93A1A1"/>
                </a:solidFill>
                <a:highlight>
                  <a:srgbClr val="262626"/>
                </a:highlight>
              </a:rPr>
              <a:t>})</a:t>
            </a:r>
            <a:endParaRPr sz="1200" b="1">
              <a:solidFill>
                <a:srgbClr val="93A1A1"/>
              </a:solidFill>
              <a:highlight>
                <a:srgbClr val="262626"/>
              </a:highlight>
            </a:endParaRPr>
          </a:p>
          <a:p>
            <a:pPr marL="0" lvl="0" indent="0" algn="l" rtl="0">
              <a:lnSpc>
                <a:spcPct val="115000"/>
              </a:lnSpc>
              <a:spcBef>
                <a:spcPts val="0"/>
              </a:spcBef>
              <a:spcAft>
                <a:spcPts val="0"/>
              </a:spcAft>
              <a:buNone/>
            </a:pPr>
            <a:r>
              <a:rPr lang="en-GB" sz="1200" b="1">
                <a:solidFill>
                  <a:srgbClr val="859900"/>
                </a:solidFill>
                <a:highlight>
                  <a:srgbClr val="262626"/>
                </a:highlight>
              </a:rPr>
              <a:t>CREATE</a:t>
            </a:r>
            <a:r>
              <a:rPr lang="en-GB" sz="1200" b="1">
                <a:solidFill>
                  <a:srgbClr val="FDF6E3"/>
                </a:solidFill>
                <a:highlight>
                  <a:srgbClr val="262626"/>
                </a:highlight>
              </a:rPr>
              <a:t> </a:t>
            </a:r>
            <a:r>
              <a:rPr lang="en-GB" sz="1200" b="1">
                <a:solidFill>
                  <a:srgbClr val="93A1A1"/>
                </a:solidFill>
                <a:highlight>
                  <a:srgbClr val="262626"/>
                </a:highlight>
              </a:rPr>
              <a:t>(</a:t>
            </a:r>
            <a:r>
              <a:rPr lang="en-GB" sz="1200" b="1">
                <a:solidFill>
                  <a:srgbClr val="FDF6E3"/>
                </a:solidFill>
                <a:highlight>
                  <a:srgbClr val="262626"/>
                </a:highlight>
              </a:rPr>
              <a:t>p1</a:t>
            </a:r>
            <a:r>
              <a:rPr lang="en-GB" sz="1200" b="1">
                <a:solidFill>
                  <a:srgbClr val="93A1A1"/>
                </a:solidFill>
                <a:highlight>
                  <a:srgbClr val="262626"/>
                </a:highlight>
              </a:rPr>
              <a:t>)-[:</a:t>
            </a:r>
            <a:r>
              <a:rPr lang="en-GB" sz="1200" b="1">
                <a:solidFill>
                  <a:srgbClr val="FDF6E3"/>
                </a:solidFill>
                <a:highlight>
                  <a:srgbClr val="262626"/>
                </a:highlight>
              </a:rPr>
              <a:t>OUT</a:t>
            </a:r>
            <a:r>
              <a:rPr lang="en-GB" sz="1200" b="1">
                <a:solidFill>
                  <a:srgbClr val="93A1A1"/>
                </a:solidFill>
                <a:highlight>
                  <a:srgbClr val="262626"/>
                </a:highlight>
              </a:rPr>
              <a:t>]-&gt;(</a:t>
            </a:r>
            <a:r>
              <a:rPr lang="en-GB" sz="1200" b="1">
                <a:solidFill>
                  <a:srgbClr val="D4D4D4"/>
                </a:solidFill>
                <a:highlight>
                  <a:srgbClr val="262626"/>
                </a:highlight>
              </a:rPr>
              <a:t>c</a:t>
            </a:r>
            <a:r>
              <a:rPr lang="en-GB" sz="1200" b="1">
                <a:solidFill>
                  <a:srgbClr val="93A1A1"/>
                </a:solidFill>
                <a:highlight>
                  <a:srgbClr val="262626"/>
                </a:highlight>
              </a:rPr>
              <a:t>)&lt;-[:</a:t>
            </a:r>
            <a:r>
              <a:rPr lang="en-GB" sz="1200" b="1">
                <a:solidFill>
                  <a:srgbClr val="859900"/>
                </a:solidFill>
                <a:highlight>
                  <a:srgbClr val="262626"/>
                </a:highlight>
              </a:rPr>
              <a:t>IN</a:t>
            </a:r>
            <a:r>
              <a:rPr lang="en-GB" sz="1200" b="1">
                <a:solidFill>
                  <a:srgbClr val="93A1A1"/>
                </a:solidFill>
                <a:highlight>
                  <a:srgbClr val="262626"/>
                </a:highlight>
              </a:rPr>
              <a:t>]-(</a:t>
            </a:r>
            <a:r>
              <a:rPr lang="en-GB" sz="1200" b="1">
                <a:solidFill>
                  <a:srgbClr val="FDF6E3"/>
                </a:solidFill>
                <a:highlight>
                  <a:srgbClr val="262626"/>
                </a:highlight>
              </a:rPr>
              <a:t>p2</a:t>
            </a:r>
            <a:r>
              <a:rPr lang="en-GB" sz="1200" b="1">
                <a:solidFill>
                  <a:srgbClr val="93A1A1"/>
                </a:solidFill>
                <a:highlight>
                  <a:srgbClr val="262626"/>
                </a:highlight>
              </a:rPr>
              <a:t>);</a:t>
            </a:r>
            <a:endParaRPr sz="1200" b="1">
              <a:solidFill>
                <a:srgbClr val="859900"/>
              </a:solidFill>
              <a:highlight>
                <a:srgbClr val="262626"/>
              </a:highlight>
            </a:endParaRPr>
          </a:p>
        </p:txBody>
      </p:sp>
      <p:pic>
        <p:nvPicPr>
          <p:cNvPr id="158" name="Google Shape;158;p21"/>
          <p:cNvPicPr preferRelativeResize="0"/>
          <p:nvPr/>
        </p:nvPicPr>
        <p:blipFill rotWithShape="1">
          <a:blip r:embed="rId3">
            <a:alphaModFix/>
          </a:blip>
          <a:srcRect r="8037" b="31838"/>
          <a:stretch/>
        </p:blipFill>
        <p:spPr>
          <a:xfrm>
            <a:off x="441925" y="2812675"/>
            <a:ext cx="4230924" cy="2050675"/>
          </a:xfrm>
          <a:prstGeom prst="rect">
            <a:avLst/>
          </a:prstGeom>
          <a:noFill/>
          <a:ln>
            <a:noFill/>
          </a:ln>
        </p:spPr>
      </p:pic>
      <p:pic>
        <p:nvPicPr>
          <p:cNvPr id="159" name="Google Shape;159;p21"/>
          <p:cNvPicPr preferRelativeResize="0"/>
          <p:nvPr/>
        </p:nvPicPr>
        <p:blipFill>
          <a:blip r:embed="rId4">
            <a:alphaModFix/>
          </a:blip>
          <a:stretch>
            <a:fillRect/>
          </a:stretch>
        </p:blipFill>
        <p:spPr>
          <a:xfrm>
            <a:off x="7260850" y="47075"/>
            <a:ext cx="1838300" cy="79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1893775" y="629575"/>
            <a:ext cx="6683700" cy="7227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GB"/>
              <a:t>Nodes and Relationship</a:t>
            </a:r>
            <a:endParaRPr/>
          </a:p>
        </p:txBody>
      </p:sp>
      <p:sp>
        <p:nvSpPr>
          <p:cNvPr id="165" name="Google Shape;165;p22"/>
          <p:cNvSpPr txBox="1">
            <a:spLocks noGrp="1"/>
          </p:cNvSpPr>
          <p:nvPr>
            <p:ph type="body" idx="1"/>
          </p:nvPr>
        </p:nvSpPr>
        <p:spPr>
          <a:xfrm>
            <a:off x="3590275" y="1352275"/>
            <a:ext cx="4987200" cy="2760000"/>
          </a:xfrm>
          <a:prstGeom prst="rect">
            <a:avLst/>
          </a:prstGeom>
          <a:noFill/>
          <a:ln>
            <a:noFill/>
          </a:ln>
        </p:spPr>
        <p:txBody>
          <a:bodyPr spcFirstLastPara="1" wrap="square" lIns="68575" tIns="34275" rIns="68575" bIns="34275" anchor="t" anchorCtr="0">
            <a:normAutofit/>
          </a:bodyPr>
          <a:lstStyle/>
          <a:p>
            <a:pPr marL="254000" lvl="0" indent="-273050" algn="l" rtl="0">
              <a:spcBef>
                <a:spcPts val="0"/>
              </a:spcBef>
              <a:spcAft>
                <a:spcPts val="0"/>
              </a:spcAft>
              <a:buSzPts val="1500"/>
              <a:buChar char="●"/>
            </a:pPr>
            <a:r>
              <a:rPr lang="en-GB" sz="1500"/>
              <a:t>Nodes are used to store data entities in graph databases, and edges are used to store relationships between them. </a:t>
            </a:r>
            <a:endParaRPr sz="2100"/>
          </a:p>
          <a:p>
            <a:pPr marL="254000" lvl="0" indent="-273050" algn="l" rtl="0">
              <a:spcBef>
                <a:spcPts val="800"/>
              </a:spcBef>
              <a:spcAft>
                <a:spcPts val="0"/>
              </a:spcAft>
              <a:buSzPts val="1500"/>
              <a:buChar char="●"/>
            </a:pPr>
            <a:r>
              <a:rPr lang="en-GB" sz="1500"/>
              <a:t>An edge can describe parent-child relationships, actions, ownership, etc.</a:t>
            </a:r>
            <a:endParaRPr sz="2100"/>
          </a:p>
          <a:p>
            <a:pPr marL="254000" lvl="0" indent="-273050" algn="l" rtl="0">
              <a:spcBef>
                <a:spcPts val="800"/>
              </a:spcBef>
              <a:spcAft>
                <a:spcPts val="0"/>
              </a:spcAft>
              <a:buSzPts val="1500"/>
              <a:buChar char="●"/>
            </a:pPr>
            <a:r>
              <a:rPr lang="en-GB" sz="1500"/>
              <a:t>An edge always has a start node, end node, type, and direction.</a:t>
            </a:r>
            <a:endParaRPr sz="2100"/>
          </a:p>
        </p:txBody>
      </p:sp>
      <p:pic>
        <p:nvPicPr>
          <p:cNvPr id="166" name="Google Shape;166;p22"/>
          <p:cNvPicPr preferRelativeResize="0"/>
          <p:nvPr/>
        </p:nvPicPr>
        <p:blipFill>
          <a:blip r:embed="rId3">
            <a:alphaModFix/>
          </a:blip>
          <a:stretch>
            <a:fillRect/>
          </a:stretch>
        </p:blipFill>
        <p:spPr>
          <a:xfrm>
            <a:off x="7149350" y="58275"/>
            <a:ext cx="1916200" cy="827000"/>
          </a:xfrm>
          <a:prstGeom prst="rect">
            <a:avLst/>
          </a:prstGeom>
          <a:noFill/>
          <a:ln>
            <a:noFill/>
          </a:ln>
        </p:spPr>
      </p:pic>
      <p:pic>
        <p:nvPicPr>
          <p:cNvPr id="167" name="Google Shape;167;p22"/>
          <p:cNvPicPr preferRelativeResize="0"/>
          <p:nvPr/>
        </p:nvPicPr>
        <p:blipFill>
          <a:blip r:embed="rId4">
            <a:alphaModFix/>
          </a:blip>
          <a:stretch>
            <a:fillRect/>
          </a:stretch>
        </p:blipFill>
        <p:spPr>
          <a:xfrm>
            <a:off x="751150" y="1184025"/>
            <a:ext cx="2533549" cy="34884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1110</Words>
  <Application>Microsoft Macintosh PowerPoint</Application>
  <PresentationFormat>On-screen Show (16:9)</PresentationFormat>
  <Paragraphs>166</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Century Gothic</vt:lpstr>
      <vt:lpstr>Source Serif Pro</vt:lpstr>
      <vt:lpstr>Nunito</vt:lpstr>
      <vt:lpstr>Roboto</vt:lpstr>
      <vt:lpstr>Geometric</vt:lpstr>
      <vt:lpstr>PowerPoint Presentation</vt:lpstr>
      <vt:lpstr>PowerPoint Presentation</vt:lpstr>
      <vt:lpstr>Project Description </vt:lpstr>
      <vt:lpstr>Description of Attributes: </vt:lpstr>
      <vt:lpstr>PowerPoint Presentation</vt:lpstr>
      <vt:lpstr>Normalization</vt:lpstr>
      <vt:lpstr>PowerPoint Presentation</vt:lpstr>
      <vt:lpstr>Defining and merging nodes along with their relationship </vt:lpstr>
      <vt:lpstr>Nodes and Relationship</vt:lpstr>
      <vt:lpstr> </vt:lpstr>
      <vt:lpstr>                </vt:lpstr>
      <vt:lpstr>  Queries:</vt:lpstr>
      <vt:lpstr>  Problem </vt:lpstr>
      <vt:lpstr>  </vt:lpstr>
      <vt:lpstr> </vt:lpstr>
      <vt:lpstr>-Relation -conditions</vt:lpstr>
      <vt:lpstr>  </vt:lpstr>
      <vt:lpstr> </vt:lpstr>
      <vt:lpstr>Problem</vt:lpstr>
      <vt:lpstr>Conclusion:</vt:lpstr>
      <vt:lpstr>Reference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Gulhane, Ms. Rasika Sanjay</cp:lastModifiedBy>
  <cp:revision>1</cp:revision>
  <dcterms:modified xsi:type="dcterms:W3CDTF">2024-06-08T19:28:02Z</dcterms:modified>
</cp:coreProperties>
</file>